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63" r:id="rId3"/>
    <p:sldId id="264" r:id="rId4"/>
    <p:sldId id="268" r:id="rId5"/>
    <p:sldId id="265" r:id="rId6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3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178C-3EE6-4D31-9B3E-B03DDB9CF85C}" type="datetimeFigureOut">
              <a:rPr kumimoji="1" lang="ja-JP" altLang="en-US" smtClean="0"/>
              <a:t>2018/11/20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F9BF-5CD9-4279-908D-928ECA9F8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84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178C-3EE6-4D31-9B3E-B03DDB9CF85C}" type="datetimeFigureOut">
              <a:rPr kumimoji="1" lang="ja-JP" altLang="en-US" smtClean="0"/>
              <a:t>2018/11/20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F9BF-5CD9-4279-908D-928ECA9F8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4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178C-3EE6-4D31-9B3E-B03DDB9CF85C}" type="datetimeFigureOut">
              <a:rPr kumimoji="1" lang="ja-JP" altLang="en-US" smtClean="0"/>
              <a:t>2018/11/20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F9BF-5CD9-4279-908D-928ECA9F8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29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178C-3EE6-4D31-9B3E-B03DDB9CF85C}" type="datetimeFigureOut">
              <a:rPr kumimoji="1" lang="ja-JP" altLang="en-US" smtClean="0"/>
              <a:t>2018/11/20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F9BF-5CD9-4279-908D-928ECA9F8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98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178C-3EE6-4D31-9B3E-B03DDB9CF85C}" type="datetimeFigureOut">
              <a:rPr kumimoji="1" lang="ja-JP" altLang="en-US" smtClean="0"/>
              <a:t>2018/11/20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F9BF-5CD9-4279-908D-928ECA9F8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65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178C-3EE6-4D31-9B3E-B03DDB9CF85C}" type="datetimeFigureOut">
              <a:rPr kumimoji="1" lang="ja-JP" altLang="en-US" smtClean="0"/>
              <a:t>2018/11/20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F9BF-5CD9-4279-908D-928ECA9F8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02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178C-3EE6-4D31-9B3E-B03DDB9CF85C}" type="datetimeFigureOut">
              <a:rPr kumimoji="1" lang="ja-JP" altLang="en-US" smtClean="0"/>
              <a:t>2018/11/20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F9BF-5CD9-4279-908D-928ECA9F8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56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178C-3EE6-4D31-9B3E-B03DDB9CF85C}" type="datetimeFigureOut">
              <a:rPr kumimoji="1" lang="ja-JP" altLang="en-US" smtClean="0"/>
              <a:t>2018/11/20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F9BF-5CD9-4279-908D-928ECA9F8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74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178C-3EE6-4D31-9B3E-B03DDB9CF85C}" type="datetimeFigureOut">
              <a:rPr kumimoji="1" lang="ja-JP" altLang="en-US" smtClean="0"/>
              <a:t>2018/11/20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F9BF-5CD9-4279-908D-928ECA9F8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96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178C-3EE6-4D31-9B3E-B03DDB9CF85C}" type="datetimeFigureOut">
              <a:rPr kumimoji="1" lang="ja-JP" altLang="en-US" smtClean="0"/>
              <a:t>2018/11/20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F9BF-5CD9-4279-908D-928ECA9F8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13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178C-3EE6-4D31-9B3E-B03DDB9CF85C}" type="datetimeFigureOut">
              <a:rPr kumimoji="1" lang="ja-JP" altLang="en-US" smtClean="0"/>
              <a:t>2018/11/20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F9BF-5CD9-4279-908D-928ECA9F8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30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2178C-3EE6-4D31-9B3E-B03DDB9CF85C}" type="datetimeFigureOut">
              <a:rPr kumimoji="1" lang="ja-JP" altLang="en-US" smtClean="0"/>
              <a:t>2018/11/20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7F9BF-5CD9-4279-908D-928ECA9F8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53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2999" y="541356"/>
            <a:ext cx="9927771" cy="1247380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高度生物処理法（ＢＢＳ）経過報告書</a:t>
            </a:r>
          </a:p>
          <a:p>
            <a:r>
              <a:rPr kumimoji="1" lang="ja-JP" altLang="en-US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　</a:t>
            </a:r>
            <a:r>
              <a:rPr kumimoji="1" lang="en-US" altLang="ja-JP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H23.10-H26.11</a:t>
            </a:r>
            <a:endParaRPr kumimoji="1" lang="ja-JP" altLang="en-US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2394536"/>
            <a:ext cx="4572000" cy="3324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テキスト ボックス 1"/>
          <p:cNvSpPr txBox="1"/>
          <p:nvPr/>
        </p:nvSpPr>
        <p:spPr>
          <a:xfrm>
            <a:off x="8182584" y="1788736"/>
            <a:ext cx="277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秦野市浄水管理センター</a:t>
            </a:r>
            <a:endParaRPr kumimoji="1" lang="ja-JP" altLang="en-US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795" y="2466093"/>
            <a:ext cx="4572000" cy="3252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014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6800851" y="3785116"/>
            <a:ext cx="493939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図</a:t>
            </a:r>
            <a:r>
              <a:rPr kumimoji="1" lang="en-US" altLang="ja-JP" sz="1400" dirty="0" smtClean="0"/>
              <a:t>1</a:t>
            </a:r>
            <a:r>
              <a:rPr kumimoji="1" lang="ja-JP" altLang="en-US" sz="1400" dirty="0" smtClean="0"/>
              <a:t>　流入窒素濃度は</a:t>
            </a:r>
            <a:r>
              <a:rPr kumimoji="1" lang="en-US" altLang="ja-JP" sz="1400" dirty="0" smtClean="0"/>
              <a:t>40</a:t>
            </a:r>
            <a:r>
              <a:rPr kumimoji="1" lang="ja-JP" altLang="en-US" sz="1400" dirty="0" smtClean="0"/>
              <a:t>～</a:t>
            </a:r>
            <a:r>
              <a:rPr kumimoji="1" lang="en-US" altLang="ja-JP" sz="1400" dirty="0" smtClean="0"/>
              <a:t>60mg/L</a:t>
            </a:r>
            <a:r>
              <a:rPr kumimoji="1" lang="ja-JP" altLang="en-US" sz="1400" dirty="0" smtClean="0"/>
              <a:t>となっておりますが、放流窒素濃度はほぼ</a:t>
            </a:r>
            <a:r>
              <a:rPr kumimoji="1" lang="en-US" altLang="ja-JP" sz="1400" dirty="0" smtClean="0"/>
              <a:t>10</a:t>
            </a:r>
            <a:r>
              <a:rPr lang="en-US" altLang="ja-JP" sz="1400" dirty="0" smtClean="0"/>
              <a:t>mg/L</a:t>
            </a:r>
            <a:r>
              <a:rPr lang="ja-JP" altLang="en-US" sz="1400" dirty="0" smtClean="0"/>
              <a:t>前後と安定しております。窒素除去率は、ほぼ</a:t>
            </a:r>
            <a:r>
              <a:rPr lang="en-US" altLang="ja-JP" sz="1400" dirty="0" smtClean="0"/>
              <a:t>80%</a:t>
            </a:r>
            <a:r>
              <a:rPr lang="ja-JP" altLang="en-US" sz="1400" dirty="0" smtClean="0"/>
              <a:t>となっており高度処理並みの水質となっております。</a:t>
            </a:r>
          </a:p>
          <a:p>
            <a:endParaRPr lang="ja-JP" altLang="en-US" sz="1400" dirty="0" smtClean="0"/>
          </a:p>
          <a:p>
            <a:r>
              <a:rPr lang="ja-JP" altLang="en-US" sz="1400" dirty="0" smtClean="0"/>
              <a:t>図</a:t>
            </a:r>
            <a:r>
              <a:rPr lang="en-US" altLang="ja-JP" sz="1400" dirty="0" smtClean="0"/>
              <a:t>2</a:t>
            </a:r>
            <a:r>
              <a:rPr lang="ja-JP" altLang="en-US" sz="1400" dirty="0" smtClean="0"/>
              <a:t>　平成</a:t>
            </a:r>
            <a:r>
              <a:rPr lang="en-US" altLang="ja-JP" sz="1400" dirty="0" smtClean="0"/>
              <a:t>26</a:t>
            </a:r>
            <a:r>
              <a:rPr lang="ja-JP" altLang="en-US" sz="1400" dirty="0" smtClean="0"/>
              <a:t>年</a:t>
            </a:r>
            <a:r>
              <a:rPr lang="en-US" altLang="ja-JP" sz="1400" dirty="0" smtClean="0"/>
              <a:t>3</a:t>
            </a:r>
            <a:r>
              <a:rPr lang="ja-JP" altLang="en-US" sz="1400" dirty="0" smtClean="0"/>
              <a:t>月末より</a:t>
            </a:r>
            <a:r>
              <a:rPr lang="en-US" altLang="ja-JP" sz="1400" dirty="0" smtClean="0"/>
              <a:t>1,2</a:t>
            </a:r>
            <a:r>
              <a:rPr lang="ja-JP" altLang="en-US" sz="1400" dirty="0" smtClean="0"/>
              <a:t>系の</a:t>
            </a:r>
            <a:r>
              <a:rPr lang="en-US" altLang="ja-JP" sz="1400" dirty="0" smtClean="0"/>
              <a:t>BBS</a:t>
            </a:r>
            <a:r>
              <a:rPr lang="ja-JP" altLang="en-US" sz="1400" dirty="0" smtClean="0"/>
              <a:t>処理を開始しております。今後水温の低下する季節となりますが、このまま放流水質は</a:t>
            </a:r>
            <a:r>
              <a:rPr lang="en-US" altLang="ja-JP" sz="1400" dirty="0"/>
              <a:t>10mg/L</a:t>
            </a:r>
            <a:r>
              <a:rPr lang="ja-JP" altLang="en-US" sz="1400" dirty="0" smtClean="0"/>
              <a:t>前後を推移するものと考えております。</a:t>
            </a:r>
          </a:p>
          <a:p>
            <a:endParaRPr lang="ja-JP" altLang="en-US" sz="1400" dirty="0" smtClean="0"/>
          </a:p>
          <a:p>
            <a:r>
              <a:rPr lang="ja-JP" altLang="en-US" sz="1400" dirty="0" smtClean="0"/>
              <a:t>図</a:t>
            </a:r>
            <a:r>
              <a:rPr lang="en-US" altLang="ja-JP" sz="1400" dirty="0" smtClean="0"/>
              <a:t>3</a:t>
            </a:r>
            <a:r>
              <a:rPr lang="ja-JP" altLang="en-US" sz="1400" dirty="0" smtClean="0"/>
              <a:t>　平成</a:t>
            </a:r>
            <a:r>
              <a:rPr lang="en-US" altLang="ja-JP" sz="1400" dirty="0" smtClean="0"/>
              <a:t>24､25</a:t>
            </a:r>
            <a:r>
              <a:rPr lang="ja-JP" altLang="en-US" sz="1400" dirty="0" smtClean="0"/>
              <a:t>年度の窒素放流濃度は水温の低下とともに上昇していますが、今年度は、</a:t>
            </a:r>
            <a:r>
              <a:rPr lang="en-US" altLang="ja-JP" sz="1400" dirty="0"/>
              <a:t> 1,2</a:t>
            </a:r>
            <a:r>
              <a:rPr lang="ja-JP" altLang="en-US" sz="1400" dirty="0"/>
              <a:t>系の</a:t>
            </a:r>
            <a:r>
              <a:rPr lang="en-US" altLang="ja-JP" sz="1400" dirty="0"/>
              <a:t>BBS</a:t>
            </a:r>
            <a:r>
              <a:rPr lang="ja-JP" altLang="en-US" sz="1400" dirty="0"/>
              <a:t>処理を</a:t>
            </a:r>
            <a:r>
              <a:rPr lang="ja-JP" altLang="en-US" sz="1400" dirty="0" smtClean="0"/>
              <a:t>開始しましたので、前</a:t>
            </a:r>
            <a:r>
              <a:rPr lang="en-US" altLang="ja-JP" sz="1400" dirty="0" smtClean="0"/>
              <a:t>2</a:t>
            </a:r>
            <a:r>
              <a:rPr lang="ja-JP" altLang="en-US" sz="1400" dirty="0" smtClean="0"/>
              <a:t>年より安定した放流濃度が確保できるものと考えております。</a:t>
            </a:r>
            <a:r>
              <a:rPr lang="ja-JP" altLang="en-US" sz="1600" dirty="0" smtClean="0"/>
              <a:t>　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4926" y="584325"/>
            <a:ext cx="60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4926" y="3600450"/>
            <a:ext cx="60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83482" y="532493"/>
            <a:ext cx="60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4926" y="9273"/>
            <a:ext cx="3113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窒素の処理状況</a:t>
            </a:r>
            <a:endParaRPr kumimoji="1" lang="ja-JP" altLang="en-US" sz="2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26" y="846214"/>
            <a:ext cx="5967164" cy="275423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536" y="862014"/>
            <a:ext cx="5185064" cy="273843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26" y="3961698"/>
            <a:ext cx="5967164" cy="280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2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6817" y="102865"/>
            <a:ext cx="9083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最終沈澱池及び放流</a:t>
            </a:r>
            <a:r>
              <a:rPr lang="en-US" altLang="ja-JP" sz="2800" b="1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NH</a:t>
            </a:r>
            <a:r>
              <a:rPr lang="en-US" altLang="ja-JP" sz="2800" b="1" baseline="-25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4</a:t>
            </a:r>
            <a:r>
              <a:rPr lang="en-US" altLang="ja-JP" sz="2800" b="1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-N+NO</a:t>
            </a:r>
            <a:r>
              <a:rPr lang="en-US" altLang="ja-JP" sz="2800" b="1" baseline="-25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2</a:t>
            </a:r>
            <a:r>
              <a:rPr lang="en-US" altLang="ja-JP" sz="2800" b="1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-N+NO</a:t>
            </a:r>
            <a:r>
              <a:rPr lang="en-US" altLang="ja-JP" sz="2800" b="1" baseline="-25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3</a:t>
            </a:r>
            <a:r>
              <a:rPr lang="en-US" altLang="ja-JP" sz="2800" b="1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-N</a:t>
            </a:r>
            <a:r>
              <a:rPr lang="ja-JP" altLang="en-US" sz="2800" b="1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濃度</a:t>
            </a:r>
            <a:endParaRPr lang="ja-JP" altLang="en-US" sz="2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266464" y="526067"/>
            <a:ext cx="2693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※</a:t>
            </a:r>
            <a:r>
              <a:rPr kumimoji="1" lang="ja-JP" altLang="en-US" sz="1400" dirty="0" smtClean="0"/>
              <a:t>目安として</a:t>
            </a:r>
            <a:r>
              <a:rPr kumimoji="1" lang="en-US" altLang="ja-JP" sz="1400" dirty="0" smtClean="0"/>
              <a:t>8.0mg/L</a:t>
            </a:r>
            <a:r>
              <a:rPr kumimoji="1" lang="ja-JP" altLang="en-US" sz="1400" dirty="0" smtClean="0"/>
              <a:t>の</a:t>
            </a:r>
            <a:r>
              <a:rPr lang="ja-JP" altLang="en-US" sz="1400" dirty="0" smtClean="0"/>
              <a:t>黄色</a:t>
            </a:r>
            <a:r>
              <a:rPr kumimoji="1" lang="ja-JP" altLang="en-US" sz="1400" dirty="0" smtClean="0"/>
              <a:t>線を</a:t>
            </a:r>
          </a:p>
          <a:p>
            <a:r>
              <a:rPr kumimoji="1" lang="ja-JP" altLang="en-US" sz="1400" dirty="0" smtClean="0"/>
              <a:t>　　入れてあります。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825989"/>
            <a:ext cx="625384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328953" y="830882"/>
            <a:ext cx="625384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6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99288" y="825988"/>
            <a:ext cx="625384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326976" y="4063624"/>
            <a:ext cx="36472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図</a:t>
            </a:r>
            <a:r>
              <a:rPr kumimoji="1" lang="en-US" altLang="ja-JP" sz="1400" dirty="0" smtClean="0"/>
              <a:t>4</a:t>
            </a:r>
            <a:r>
              <a:rPr kumimoji="1" lang="ja-JP" altLang="en-US" sz="1400" dirty="0" smtClean="0"/>
              <a:t>　</a:t>
            </a:r>
            <a:r>
              <a:rPr lang="ja-JP" altLang="en-US" sz="1400" dirty="0"/>
              <a:t>平成</a:t>
            </a:r>
            <a:r>
              <a:rPr lang="en-US" altLang="ja-JP" sz="1400" dirty="0"/>
              <a:t>26</a:t>
            </a:r>
            <a:r>
              <a:rPr lang="ja-JP" altLang="en-US" sz="1400" dirty="0"/>
              <a:t>年</a:t>
            </a:r>
            <a:r>
              <a:rPr lang="en-US" altLang="ja-JP" sz="1400" dirty="0"/>
              <a:t>3</a:t>
            </a:r>
            <a:r>
              <a:rPr lang="ja-JP" altLang="en-US" sz="1400" dirty="0"/>
              <a:t>月末</a:t>
            </a:r>
            <a:r>
              <a:rPr lang="ja-JP" altLang="en-US" sz="1400" dirty="0" smtClean="0"/>
              <a:t>より</a:t>
            </a:r>
            <a:r>
              <a:rPr kumimoji="1" lang="en-US" altLang="ja-JP" sz="1400" dirty="0" smtClean="0"/>
              <a:t>1,2</a:t>
            </a:r>
            <a:r>
              <a:rPr kumimoji="1" lang="ja-JP" altLang="en-US" sz="1400" dirty="0" smtClean="0"/>
              <a:t>系の</a:t>
            </a:r>
            <a:r>
              <a:rPr kumimoji="1" lang="en-US" altLang="ja-JP" sz="1400" dirty="0" smtClean="0"/>
              <a:t>BBS</a:t>
            </a:r>
            <a:r>
              <a:rPr kumimoji="1" lang="ja-JP" altLang="en-US" sz="1400" dirty="0" smtClean="0"/>
              <a:t>が開始されて以降、</a:t>
            </a:r>
            <a:r>
              <a:rPr kumimoji="1" lang="en-US" altLang="ja-JP" sz="1400" dirty="0" smtClean="0"/>
              <a:t>1,2</a:t>
            </a:r>
            <a:r>
              <a:rPr kumimoji="1" lang="ja-JP" altLang="en-US" sz="1400" dirty="0" smtClean="0"/>
              <a:t>系の最終沈澱池の窒素濃度は、</a:t>
            </a:r>
            <a:r>
              <a:rPr lang="ja-JP" altLang="en-US" sz="1400" dirty="0" smtClean="0"/>
              <a:t>下降傾向を示しましたが、低</a:t>
            </a:r>
            <a:r>
              <a:rPr lang="en-US" altLang="ja-JP" sz="1400" dirty="0" smtClean="0"/>
              <a:t>DO</a:t>
            </a:r>
            <a:r>
              <a:rPr lang="ja-JP" altLang="en-US" sz="1400" dirty="0" smtClean="0"/>
              <a:t>が続いておりますので、現状、上昇傾向にあります。</a:t>
            </a:r>
          </a:p>
          <a:p>
            <a:endParaRPr lang="ja-JP" altLang="en-US" sz="1400" dirty="0" smtClean="0"/>
          </a:p>
          <a:p>
            <a:r>
              <a:rPr kumimoji="1" lang="ja-JP" altLang="en-US" sz="1400" dirty="0" smtClean="0"/>
              <a:t>図</a:t>
            </a:r>
            <a:r>
              <a:rPr kumimoji="1" lang="en-US" altLang="ja-JP" sz="1400" dirty="0" smtClean="0"/>
              <a:t>5</a:t>
            </a:r>
            <a:r>
              <a:rPr kumimoji="1" lang="ja-JP" altLang="en-US" sz="1400" dirty="0" smtClean="0"/>
              <a:t>　平成</a:t>
            </a:r>
            <a:r>
              <a:rPr kumimoji="1" lang="en-US" altLang="ja-JP" sz="1400" dirty="0" smtClean="0"/>
              <a:t>23</a:t>
            </a:r>
            <a:r>
              <a:rPr kumimoji="1" lang="ja-JP" altLang="en-US" sz="1400" dirty="0" smtClean="0"/>
              <a:t>年</a:t>
            </a:r>
            <a:r>
              <a:rPr kumimoji="1" lang="en-US" altLang="ja-JP" sz="1400" dirty="0" smtClean="0"/>
              <a:t>10</a:t>
            </a:r>
            <a:r>
              <a:rPr kumimoji="1" lang="ja-JP" altLang="en-US" sz="1400" dirty="0" smtClean="0"/>
              <a:t>月より</a:t>
            </a:r>
            <a:r>
              <a:rPr kumimoji="1" lang="en-US" altLang="ja-JP" sz="1400" dirty="0" smtClean="0"/>
              <a:t>1</a:t>
            </a:r>
            <a:r>
              <a:rPr kumimoji="1" lang="ja-JP" altLang="en-US" sz="1400" dirty="0" smtClean="0"/>
              <a:t>年間の</a:t>
            </a:r>
            <a:r>
              <a:rPr kumimoji="1" lang="en-US" altLang="ja-JP" sz="1400" dirty="0" smtClean="0"/>
              <a:t>BBS</a:t>
            </a:r>
            <a:r>
              <a:rPr kumimoji="1" lang="ja-JP" altLang="en-US" sz="1400" dirty="0" smtClean="0"/>
              <a:t>処理を行った後、安定した処理が行われています。</a:t>
            </a:r>
          </a:p>
          <a:p>
            <a:endParaRPr kumimoji="1" lang="ja-JP" altLang="en-US" sz="1400" dirty="0" smtClean="0"/>
          </a:p>
          <a:p>
            <a:r>
              <a:rPr kumimoji="1" lang="ja-JP" altLang="en-US" sz="1400" dirty="0" smtClean="0"/>
              <a:t>図</a:t>
            </a:r>
            <a:r>
              <a:rPr kumimoji="1" lang="en-US" altLang="ja-JP" sz="1400" dirty="0" smtClean="0"/>
              <a:t>6</a:t>
            </a:r>
            <a:r>
              <a:rPr kumimoji="1" lang="ja-JP" altLang="en-US" sz="1400" dirty="0" smtClean="0"/>
              <a:t>　</a:t>
            </a:r>
            <a:r>
              <a:rPr kumimoji="1" lang="en-US" altLang="ja-JP" sz="1400" dirty="0" smtClean="0"/>
              <a:t>5</a:t>
            </a:r>
            <a:r>
              <a:rPr kumimoji="1" lang="ja-JP" altLang="en-US" sz="1400" dirty="0" smtClean="0"/>
              <a:t>系及び放流の窒素濃度は、</a:t>
            </a:r>
            <a:r>
              <a:rPr kumimoji="1" lang="en-US" altLang="ja-JP" sz="1400" dirty="0" smtClean="0"/>
              <a:t>1,2,3</a:t>
            </a:r>
            <a:r>
              <a:rPr kumimoji="1" lang="ja-JP" altLang="en-US" sz="1400" dirty="0" smtClean="0"/>
              <a:t>及び</a:t>
            </a:r>
            <a:r>
              <a:rPr kumimoji="1" lang="en-US" altLang="ja-JP" sz="1400" dirty="0" smtClean="0"/>
              <a:t>4</a:t>
            </a:r>
            <a:r>
              <a:rPr kumimoji="1" lang="ja-JP" altLang="en-US" sz="1400" dirty="0" smtClean="0"/>
              <a:t>系のほぼ平均値を示していますが上昇傾向にあります。</a:t>
            </a:r>
            <a:endParaRPr kumimoji="1" lang="ja-JP" altLang="en-US" sz="1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" y="1198275"/>
            <a:ext cx="11989328" cy="2716361"/>
          </a:xfrm>
          <a:prstGeom prst="rect">
            <a:avLst/>
          </a:prstGeom>
        </p:spPr>
      </p:pic>
      <p:sp>
        <p:nvSpPr>
          <p:cNvPr id="4" name="円/楕円 3"/>
          <p:cNvSpPr/>
          <p:nvPr/>
        </p:nvSpPr>
        <p:spPr>
          <a:xfrm>
            <a:off x="4842164" y="51435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3961771"/>
            <a:ext cx="625384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7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63488" y="3944417"/>
            <a:ext cx="625384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8</a:t>
            </a:r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34" y="4282029"/>
            <a:ext cx="8029575" cy="250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40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44926" y="9273"/>
            <a:ext cx="3113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err="1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りんの</a:t>
            </a:r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処理状況</a:t>
            </a:r>
            <a:endParaRPr kumimoji="1" lang="ja-JP" altLang="en-US" sz="2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2" y="4225086"/>
            <a:ext cx="4785082" cy="2503235"/>
          </a:xfrm>
          <a:prstGeom prst="rect">
            <a:avLst/>
          </a:prstGeom>
        </p:spPr>
      </p:pic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150210"/>
              </p:ext>
            </p:extLst>
          </p:nvPr>
        </p:nvGraphicFramePr>
        <p:xfrm>
          <a:off x="5006008" y="4225086"/>
          <a:ext cx="3053870" cy="2445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4402"/>
                <a:gridCol w="323895"/>
                <a:gridCol w="296133"/>
                <a:gridCol w="444200"/>
                <a:gridCol w="478131"/>
                <a:gridCol w="370166"/>
                <a:gridCol w="616943"/>
              </a:tblGrid>
              <a:tr h="448187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effectLst/>
                        </a:rPr>
                        <a:t>DO</a:t>
                      </a:r>
                      <a:r>
                        <a:rPr lang="ja-JP" altLang="en-US" sz="1200" b="1" u="none" strike="noStrike" dirty="0">
                          <a:effectLst/>
                        </a:rPr>
                        <a:t>年平均推移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</a:tr>
              <a:tr h="44818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effectLst/>
                        </a:rPr>
                        <a:t>1</a:t>
                      </a:r>
                      <a:r>
                        <a:rPr lang="ja-JP" altLang="en-US" sz="1200" b="1" u="none" strike="noStrike" dirty="0">
                          <a:effectLst/>
                        </a:rPr>
                        <a:t>系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effectLst/>
                        </a:rPr>
                        <a:t>2</a:t>
                      </a:r>
                      <a:r>
                        <a:rPr lang="ja-JP" altLang="en-US" sz="1200" b="1" u="none" strike="noStrike" dirty="0">
                          <a:effectLst/>
                        </a:rPr>
                        <a:t>系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effectLst/>
                        </a:rPr>
                        <a:t>3</a:t>
                      </a:r>
                      <a:r>
                        <a:rPr lang="ja-JP" altLang="en-US" sz="1200" b="1" u="none" strike="noStrike" dirty="0">
                          <a:effectLst/>
                        </a:rPr>
                        <a:t>系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4</a:t>
                      </a:r>
                      <a:r>
                        <a:rPr lang="ja-JP" altLang="en-US" sz="1200" b="1" u="none" strike="noStrike">
                          <a:effectLst/>
                        </a:rPr>
                        <a:t>系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5</a:t>
                      </a:r>
                      <a:r>
                        <a:rPr lang="ja-JP" altLang="en-US" sz="1200" b="1" u="none" strike="noStrike">
                          <a:effectLst/>
                        </a:rPr>
                        <a:t>系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</a:tr>
              <a:tr h="3236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H22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3.0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effectLst/>
                        </a:rPr>
                        <a:t>3.0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effectLst/>
                        </a:rPr>
                        <a:t>2.2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effectLst/>
                        </a:rPr>
                        <a:t>3.0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effectLst/>
                        </a:rPr>
                        <a:t>　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>
                          <a:effectLst/>
                        </a:rPr>
                        <a:t>年平均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</a:tr>
              <a:tr h="306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H23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2.1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2.0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effectLst/>
                        </a:rPr>
                        <a:t>1.8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effectLst/>
                        </a:rPr>
                        <a:t>2.4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effectLst/>
                        </a:rPr>
                        <a:t>　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>
                          <a:effectLst/>
                        </a:rPr>
                        <a:t>年平均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</a:tr>
              <a:tr h="306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H24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1.4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1.5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effectLst/>
                        </a:rPr>
                        <a:t>2.1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1.1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effectLst/>
                        </a:rPr>
                        <a:t>0.5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年平均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</a:tr>
              <a:tr h="306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H25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3.0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2.1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effectLst/>
                        </a:rPr>
                        <a:t>2.1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effectLst/>
                        </a:rPr>
                        <a:t>2.3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effectLst/>
                        </a:rPr>
                        <a:t>1.4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年平均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</a:tr>
              <a:tr h="306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H26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1.0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0.5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0.9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effectLst/>
                        </a:rPr>
                        <a:t>1.2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effectLst/>
                        </a:rPr>
                        <a:t>1.2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1" u="none" strike="noStrike" dirty="0">
                          <a:effectLst/>
                        </a:rPr>
                        <a:t>8</a:t>
                      </a:r>
                      <a:r>
                        <a:rPr lang="ja-JP" altLang="en-US" sz="1200" b="1" u="none" strike="noStrike" dirty="0">
                          <a:effectLst/>
                        </a:rPr>
                        <a:t>ヶ月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55038" y="467506"/>
            <a:ext cx="625384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9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14461" y="3822259"/>
            <a:ext cx="67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038" y="3855755"/>
            <a:ext cx="74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13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59877" y="431839"/>
            <a:ext cx="751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18180" y="465567"/>
            <a:ext cx="693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23064" y="3855755"/>
            <a:ext cx="54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表</a:t>
            </a:r>
            <a:r>
              <a:rPr kumimoji="1" lang="en-US" altLang="ja-JP" dirty="0" smtClean="0"/>
              <a:t>1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82" y="937930"/>
            <a:ext cx="11969654" cy="249107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37982" y="3486150"/>
            <a:ext cx="489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※1,2</a:t>
            </a:r>
            <a:r>
              <a:rPr kumimoji="1" lang="ja-JP" altLang="en-US" dirty="0" smtClean="0"/>
              <a:t>系は</a:t>
            </a:r>
            <a:r>
              <a:rPr kumimoji="1" lang="en-US" altLang="ja-JP" dirty="0" smtClean="0"/>
              <a:t>DO</a:t>
            </a:r>
            <a:r>
              <a:rPr kumimoji="1" lang="ja-JP" altLang="en-US" dirty="0" smtClean="0"/>
              <a:t>が低いため、上昇傾向にあります。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4225086"/>
            <a:ext cx="3954236" cy="2426765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8036686" y="3834437"/>
            <a:ext cx="67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65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429587"/>
              </p:ext>
            </p:extLst>
          </p:nvPr>
        </p:nvGraphicFramePr>
        <p:xfrm>
          <a:off x="5098143" y="1027084"/>
          <a:ext cx="3578497" cy="2688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611"/>
                <a:gridCol w="1153845"/>
                <a:gridCol w="951417"/>
                <a:gridCol w="718624"/>
              </a:tblGrid>
              <a:tr h="23937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</a:rPr>
                        <a:t>脱水ｹｰｷ量及び含水率推移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</a:tr>
              <a:tr h="23937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</a:rPr>
                        <a:t>　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effectLst/>
                        </a:rPr>
                        <a:t>脱水ケーキ量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effectLst/>
                        </a:rPr>
                        <a:t>固形物量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effectLst/>
                        </a:rPr>
                        <a:t>含水率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</a:tr>
              <a:tr h="2202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H21</a:t>
                      </a:r>
                      <a:r>
                        <a:rPr lang="ja-JP" altLang="en-US" sz="1400" u="none" strike="noStrike">
                          <a:effectLst/>
                        </a:rPr>
                        <a:t>後期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5,239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1,378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73.7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</a:tr>
              <a:tr h="2202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H22</a:t>
                      </a:r>
                      <a:r>
                        <a:rPr lang="ja-JP" altLang="en-US" sz="1400" u="none" strike="noStrike">
                          <a:effectLst/>
                        </a:rPr>
                        <a:t>前期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5,078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1,350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73.4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</a:tr>
              <a:tr h="2202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H22</a:t>
                      </a:r>
                      <a:r>
                        <a:rPr lang="ja-JP" altLang="en-US" sz="1400" u="none" strike="noStrike">
                          <a:effectLst/>
                        </a:rPr>
                        <a:t>後期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5,188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1,364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73.7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</a:tr>
              <a:tr h="2202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H23</a:t>
                      </a:r>
                      <a:r>
                        <a:rPr lang="ja-JP" altLang="en-US" sz="1400" u="none" strike="noStrike">
                          <a:effectLst/>
                        </a:rPr>
                        <a:t>前期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5,102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1,325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74.0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</a:tr>
              <a:tr h="2202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H23</a:t>
                      </a:r>
                      <a:r>
                        <a:rPr lang="ja-JP" altLang="en-US" sz="1400" u="none" strike="noStrike">
                          <a:effectLst/>
                        </a:rPr>
                        <a:t>後期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5,002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1,301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74.0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</a:tr>
              <a:tr h="2202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H24</a:t>
                      </a:r>
                      <a:r>
                        <a:rPr lang="ja-JP" altLang="en-US" sz="1400" u="none" strike="noStrike">
                          <a:effectLst/>
                        </a:rPr>
                        <a:t>前期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4,864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1,323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72.8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</a:tr>
              <a:tr h="2202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H24</a:t>
                      </a:r>
                      <a:r>
                        <a:rPr lang="ja-JP" altLang="en-US" sz="1400" u="none" strike="noStrike">
                          <a:effectLst/>
                        </a:rPr>
                        <a:t>後期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4,960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1,340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73.0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</a:tr>
              <a:tr h="2202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H25</a:t>
                      </a:r>
                      <a:r>
                        <a:rPr lang="ja-JP" altLang="en-US" sz="1400" u="none" strike="noStrike">
                          <a:effectLst/>
                        </a:rPr>
                        <a:t>前期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4,634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1,280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72.4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</a:tr>
              <a:tr h="2202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H25</a:t>
                      </a:r>
                      <a:r>
                        <a:rPr lang="ja-JP" altLang="en-US" sz="1400" u="none" strike="noStrike">
                          <a:effectLst/>
                        </a:rPr>
                        <a:t>後期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4,720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 dirty="0">
                          <a:effectLst/>
                        </a:rPr>
                        <a:t>1,274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73.0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</a:tr>
              <a:tr h="2202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H26</a:t>
                      </a:r>
                      <a:r>
                        <a:rPr lang="ja-JP" altLang="en-US" sz="1400" u="none" strike="noStrike">
                          <a:effectLst/>
                        </a:rPr>
                        <a:t>前期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4,793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1,315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 dirty="0">
                          <a:effectLst/>
                        </a:rPr>
                        <a:t>72.6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99209" y="0"/>
            <a:ext cx="2633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汚泥処理関連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757" y="3708025"/>
            <a:ext cx="77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17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756" y="656418"/>
            <a:ext cx="77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93275" y="3781004"/>
            <a:ext cx="62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表</a:t>
            </a:r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93275" y="723568"/>
            <a:ext cx="62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表</a:t>
            </a:r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070521" y="1023811"/>
            <a:ext cx="27840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16､</a:t>
            </a:r>
            <a:r>
              <a:rPr kumimoji="1" lang="ja-JP" altLang="en-US" dirty="0" smtClean="0"/>
              <a:t>表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　</a:t>
            </a:r>
          </a:p>
          <a:p>
            <a:r>
              <a:rPr kumimoji="1" lang="ja-JP" altLang="en-US" sz="1400" dirty="0" smtClean="0"/>
              <a:t>平成</a:t>
            </a:r>
            <a:r>
              <a:rPr kumimoji="1" lang="en-US" altLang="ja-JP" sz="1400" dirty="0" smtClean="0"/>
              <a:t>23</a:t>
            </a:r>
            <a:r>
              <a:rPr kumimoji="1" lang="ja-JP" altLang="en-US" sz="1400" dirty="0" smtClean="0"/>
              <a:t>年後期より</a:t>
            </a:r>
            <a:r>
              <a:rPr kumimoji="1" lang="en-US" altLang="ja-JP" sz="1400" dirty="0" smtClean="0"/>
              <a:t>BBS</a:t>
            </a:r>
            <a:r>
              <a:rPr kumimoji="1" lang="ja-JP" altLang="en-US" sz="1400" dirty="0" smtClean="0"/>
              <a:t>を開始して以降、脱水ｹｰｷ含水率が安定して</a:t>
            </a:r>
            <a:r>
              <a:rPr kumimoji="1" lang="en-US" altLang="ja-JP" sz="1400" dirty="0" smtClean="0"/>
              <a:t>73%</a:t>
            </a:r>
            <a:r>
              <a:rPr kumimoji="1" lang="ja-JP" altLang="en-US" sz="1400" dirty="0" smtClean="0"/>
              <a:t>以下となっていることから、脱水ケーキ量は</a:t>
            </a:r>
            <a:r>
              <a:rPr kumimoji="1" lang="en-US" altLang="ja-JP" sz="1400" dirty="0" smtClean="0"/>
              <a:t>5,000t/</a:t>
            </a:r>
            <a:r>
              <a:rPr kumimoji="1" lang="ja-JP" altLang="en-US" sz="1400" dirty="0" smtClean="0"/>
              <a:t>半期</a:t>
            </a:r>
            <a:r>
              <a:rPr kumimoji="1" lang="en-US" altLang="ja-JP" sz="1400" dirty="0" smtClean="0"/>
              <a:t>10,000t/</a:t>
            </a:r>
            <a:r>
              <a:rPr kumimoji="1" lang="ja-JP" altLang="en-US" sz="1400" dirty="0" smtClean="0"/>
              <a:t>年以下となっており、効率的な脱水が行われております。</a:t>
            </a:r>
          </a:p>
          <a:p>
            <a:endParaRPr lang="ja-JP" altLang="en-US" dirty="0"/>
          </a:p>
          <a:p>
            <a:endParaRPr kumimoji="1" lang="ja-JP" altLang="en-US" dirty="0" smtClean="0"/>
          </a:p>
          <a:p>
            <a:endParaRPr lang="ja-JP" altLang="en-US" dirty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17､</a:t>
            </a:r>
            <a:r>
              <a:rPr kumimoji="1" lang="ja-JP" altLang="en-US" dirty="0" smtClean="0"/>
              <a:t>表</a:t>
            </a:r>
            <a:r>
              <a:rPr lang="en-US" altLang="ja-JP" dirty="0"/>
              <a:t>3</a:t>
            </a:r>
            <a:r>
              <a:rPr kumimoji="1" lang="ja-JP" altLang="en-US" dirty="0" smtClean="0"/>
              <a:t>　</a:t>
            </a:r>
          </a:p>
          <a:p>
            <a:r>
              <a:rPr kumimoji="1" lang="ja-JP" altLang="en-US" sz="1400" dirty="0" smtClean="0"/>
              <a:t>汚泥の固液分離が向上していることから、汚泥処理に係る高分子凝集剤の使用量も減少しており、コスト削減につながっております。</a:t>
            </a:r>
            <a:endParaRPr kumimoji="1" lang="en-US" altLang="ja-JP" sz="1400" dirty="0" smtClean="0"/>
          </a:p>
          <a:p>
            <a:endParaRPr kumimoji="1" lang="ja-JP" altLang="en-US" sz="1400" dirty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510266"/>
              </p:ext>
            </p:extLst>
          </p:nvPr>
        </p:nvGraphicFramePr>
        <p:xfrm>
          <a:off x="5121728" y="4150336"/>
          <a:ext cx="3581400" cy="2585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9000"/>
                <a:gridCol w="889000"/>
                <a:gridCol w="889000"/>
                <a:gridCol w="914400"/>
              </a:tblGrid>
              <a:tr h="21547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薬注量</a:t>
                      </a:r>
                      <a:r>
                        <a:rPr lang="en-US" sz="1200" u="none" strike="noStrike" dirty="0">
                          <a:effectLst/>
                        </a:rPr>
                        <a:t>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</a:tr>
              <a:tr h="21547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　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</a:rPr>
                        <a:t>薬注脱水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薬注</a:t>
                      </a:r>
                      <a:r>
                        <a:rPr lang="en-US" sz="1200" u="none" strike="noStrike">
                          <a:effectLst/>
                        </a:rPr>
                        <a:t>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薬注</a:t>
                      </a:r>
                      <a:r>
                        <a:rPr lang="en-US" sz="1200" u="none" strike="noStrike">
                          <a:effectLst/>
                        </a:rPr>
                        <a:t>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</a:tr>
              <a:tr h="2154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H21</a:t>
                      </a:r>
                      <a:r>
                        <a:rPr lang="ja-JP" altLang="en-US" sz="1200" u="none" strike="noStrike">
                          <a:effectLst/>
                        </a:rPr>
                        <a:t>後期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12,833.22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3,016.68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9816.54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</a:tr>
              <a:tr h="2154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H22</a:t>
                      </a:r>
                      <a:r>
                        <a:rPr lang="ja-JP" altLang="en-US" sz="1200" u="none" strike="noStrike">
                          <a:effectLst/>
                        </a:rPr>
                        <a:t>前期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14,056.12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3,438.56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10617.56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</a:tr>
              <a:tr h="2154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H22</a:t>
                      </a:r>
                      <a:r>
                        <a:rPr lang="ja-JP" altLang="en-US" sz="1200" u="none" strike="noStrike">
                          <a:effectLst/>
                        </a:rPr>
                        <a:t>後期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12,768.48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3,063.04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10005.26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</a:tr>
              <a:tr h="2154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H23</a:t>
                      </a:r>
                      <a:r>
                        <a:rPr lang="ja-JP" altLang="en-US" sz="1200" u="none" strike="noStrike">
                          <a:effectLst/>
                        </a:rPr>
                        <a:t>前期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12,764.42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3,297.08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9467.34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</a:tr>
              <a:tr h="2154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H23</a:t>
                      </a:r>
                      <a:r>
                        <a:rPr lang="ja-JP" altLang="en-US" sz="1200" u="none" strike="noStrike">
                          <a:effectLst/>
                        </a:rPr>
                        <a:t>後期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11,156.62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2,705.16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8451.46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</a:tr>
              <a:tr h="2154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H24</a:t>
                      </a:r>
                      <a:r>
                        <a:rPr lang="ja-JP" altLang="en-US" sz="1200" u="none" strike="noStrike">
                          <a:effectLst/>
                        </a:rPr>
                        <a:t>前期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12,379.24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2,580.18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9799.06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</a:tr>
              <a:tr h="2154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H24</a:t>
                      </a:r>
                      <a:r>
                        <a:rPr lang="ja-JP" altLang="en-US" sz="1200" u="none" strike="noStrike">
                          <a:effectLst/>
                        </a:rPr>
                        <a:t>後期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11,104.28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2,555.86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8548.42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</a:tr>
              <a:tr h="2154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H25</a:t>
                      </a:r>
                      <a:r>
                        <a:rPr lang="ja-JP" altLang="en-US" sz="1200" u="none" strike="noStrike">
                          <a:effectLst/>
                        </a:rPr>
                        <a:t>前期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9,542.48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2,423.00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7,119.48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</a:tr>
              <a:tr h="2154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H25</a:t>
                      </a:r>
                      <a:r>
                        <a:rPr lang="ja-JP" altLang="en-US" sz="1200" u="none" strike="noStrike">
                          <a:effectLst/>
                        </a:rPr>
                        <a:t>後期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9,475.92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2,473.40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7,002.52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</a:tr>
              <a:tr h="2154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H26</a:t>
                      </a:r>
                      <a:r>
                        <a:rPr lang="ja-JP" altLang="en-US" sz="1200" u="none" strike="noStrike" dirty="0">
                          <a:effectLst/>
                        </a:rPr>
                        <a:t>前期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9,513.02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2,559.60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6,953.42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9" y="1023811"/>
            <a:ext cx="4715691" cy="265507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09" y="4123165"/>
            <a:ext cx="4715691" cy="263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88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7931</TotalTime>
  <Words>268</Words>
  <Application>Microsoft Office PowerPoint</Application>
  <PresentationFormat>ワイド画面</PresentationFormat>
  <Paragraphs>180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AR P丸ゴシック体E</vt:lpstr>
      <vt:lpstr>AR丸ゴシック体E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小島眞</dc:creator>
  <cp:lastModifiedBy>kumada</cp:lastModifiedBy>
  <cp:revision>79</cp:revision>
  <cp:lastPrinted>2018-11-20T00:02:10Z</cp:lastPrinted>
  <dcterms:created xsi:type="dcterms:W3CDTF">2014-04-30T00:43:25Z</dcterms:created>
  <dcterms:modified xsi:type="dcterms:W3CDTF">2018-11-20T00:03:43Z</dcterms:modified>
</cp:coreProperties>
</file>