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4" r:id="rId3"/>
    <p:sldId id="265" r:id="rId4"/>
    <p:sldId id="260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7CF63BC-4212-483C-9E35-B815E56719E1}">
          <p14:sldIdLst>
            <p14:sldId id="259"/>
            <p14:sldId id="264"/>
            <p14:sldId id="265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ehhz8ju5-my.sharepoint.com/personal/isdakojima_ehhz8ju5_onmicrosoft_com/Documents/&#20250;&#31038;/&#23470;&#23822;&#30476;&#26085;&#21521;&#24066;/&#36001;&#20809;&#23546;&#27738;&#27877;&#20966;&#29702;&#22580;/H30.1&#36001;&#20809;&#23546;&#27700;&#36074;&#12414;&#12392;&#1241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ehhz8ju5-my.sharepoint.com/personal/isdakojima_ehhz8ju5_onmicrosoft_com/Documents/&#20250;&#31038;/&#23470;&#23822;&#30476;&#26085;&#21521;&#24066;/&#36001;&#20809;&#23546;&#27738;&#27877;&#20966;&#29702;&#22580;/H30.1&#36001;&#20809;&#23546;&#27700;&#36074;&#12414;&#12392;&#1241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/>
              <a:t>各態窒素推移</a:t>
            </a:r>
          </a:p>
        </c:rich>
      </c:tx>
      <c:layout>
        <c:manualLayout>
          <c:xMode val="edge"/>
          <c:yMode val="edge"/>
          <c:x val="0.40704314199633995"/>
          <c:y val="4.62963644076316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4.9830841176486403E-2"/>
          <c:y val="9.567073454805812E-2"/>
          <c:w val="0.89984711487642366"/>
          <c:h val="0.7281573894941262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'下水試験 加工'!$B$9:$B$43</c:f>
              <c:strCache>
                <c:ptCount val="35"/>
                <c:pt idx="0">
                  <c:v>H27.4</c:v>
                </c:pt>
                <c:pt idx="1">
                  <c:v>H27.5</c:v>
                </c:pt>
                <c:pt idx="2">
                  <c:v>H27.6</c:v>
                </c:pt>
                <c:pt idx="3">
                  <c:v>H27.7</c:v>
                </c:pt>
                <c:pt idx="4">
                  <c:v>H27.8</c:v>
                </c:pt>
                <c:pt idx="5">
                  <c:v>H27.9</c:v>
                </c:pt>
                <c:pt idx="6">
                  <c:v>H27.10</c:v>
                </c:pt>
                <c:pt idx="7">
                  <c:v>H27.11</c:v>
                </c:pt>
                <c:pt idx="8">
                  <c:v>H27.12</c:v>
                </c:pt>
                <c:pt idx="9">
                  <c:v>H28.1</c:v>
                </c:pt>
                <c:pt idx="10">
                  <c:v>H28.2</c:v>
                </c:pt>
                <c:pt idx="11">
                  <c:v>H28.3</c:v>
                </c:pt>
                <c:pt idx="12">
                  <c:v>H28.4</c:v>
                </c:pt>
                <c:pt idx="13">
                  <c:v>H28.5</c:v>
                </c:pt>
                <c:pt idx="14">
                  <c:v>H28.6</c:v>
                </c:pt>
                <c:pt idx="15">
                  <c:v>H28.7</c:v>
                </c:pt>
                <c:pt idx="16">
                  <c:v>H28.8</c:v>
                </c:pt>
                <c:pt idx="17">
                  <c:v>H28.9</c:v>
                </c:pt>
                <c:pt idx="18">
                  <c:v>H28.10</c:v>
                </c:pt>
                <c:pt idx="19">
                  <c:v>H28.11</c:v>
                </c:pt>
                <c:pt idx="20">
                  <c:v>H28.12</c:v>
                </c:pt>
                <c:pt idx="21">
                  <c:v>H29.1</c:v>
                </c:pt>
                <c:pt idx="22">
                  <c:v>H29.2</c:v>
                </c:pt>
                <c:pt idx="23">
                  <c:v>H29.3</c:v>
                </c:pt>
                <c:pt idx="24">
                  <c:v>H29.4</c:v>
                </c:pt>
                <c:pt idx="25">
                  <c:v>H29.5</c:v>
                </c:pt>
                <c:pt idx="26">
                  <c:v>H29.6</c:v>
                </c:pt>
                <c:pt idx="27">
                  <c:v>H29.7</c:v>
                </c:pt>
                <c:pt idx="28">
                  <c:v>H29.8</c:v>
                </c:pt>
                <c:pt idx="29">
                  <c:v>H29.9</c:v>
                </c:pt>
                <c:pt idx="30">
                  <c:v>H29.10</c:v>
                </c:pt>
                <c:pt idx="31">
                  <c:v>H29.11</c:v>
                </c:pt>
                <c:pt idx="32">
                  <c:v>H29.12</c:v>
                </c:pt>
                <c:pt idx="33">
                  <c:v>H30.1</c:v>
                </c:pt>
                <c:pt idx="34">
                  <c:v>H30.2</c:v>
                </c:pt>
              </c:strCache>
            </c:strRef>
          </c:cat>
          <c:val>
            <c:numRef>
              <c:f>'下水試験 加工'!$R$9:$R$43</c:f>
              <c:numCache>
                <c:formatCode>0.0</c:formatCode>
                <c:ptCount val="35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6.833333333333333</c:v>
                </c:pt>
                <c:pt idx="13">
                  <c:v>6.166666666666667</c:v>
                </c:pt>
                <c:pt idx="14">
                  <c:v>8.1538461538461533</c:v>
                </c:pt>
                <c:pt idx="15">
                  <c:v>7</c:v>
                </c:pt>
                <c:pt idx="16">
                  <c:v>7.0769230769230766</c:v>
                </c:pt>
                <c:pt idx="17">
                  <c:v>7.8461538461538458</c:v>
                </c:pt>
                <c:pt idx="18">
                  <c:v>5.833333333333333</c:v>
                </c:pt>
                <c:pt idx="19">
                  <c:v>7.5</c:v>
                </c:pt>
                <c:pt idx="20">
                  <c:v>0.83333333333333337</c:v>
                </c:pt>
                <c:pt idx="21">
                  <c:v>0.80909090909090908</c:v>
                </c:pt>
                <c:pt idx="22">
                  <c:v>1.925</c:v>
                </c:pt>
                <c:pt idx="23" formatCode="#,##0.0;[Red]\-#,##0.0">
                  <c:v>5.6999999999999993</c:v>
                </c:pt>
                <c:pt idx="24">
                  <c:v>2.5249999999999999</c:v>
                </c:pt>
                <c:pt idx="25" formatCode="General">
                  <c:v>0.39999999999999997</c:v>
                </c:pt>
                <c:pt idx="26">
                  <c:v>0.2846153846153846</c:v>
                </c:pt>
                <c:pt idx="27">
                  <c:v>1.3833333333333335</c:v>
                </c:pt>
                <c:pt idx="28">
                  <c:v>0.89090909090909098</c:v>
                </c:pt>
                <c:pt idx="29">
                  <c:v>7</c:v>
                </c:pt>
                <c:pt idx="30">
                  <c:v>3.8083333333333336</c:v>
                </c:pt>
                <c:pt idx="31">
                  <c:v>1.0416666666666667</c:v>
                </c:pt>
                <c:pt idx="32">
                  <c:v>8.3333333333333332E-3</c:v>
                </c:pt>
                <c:pt idx="33">
                  <c:v>0.33636363636363636</c:v>
                </c:pt>
                <c:pt idx="34">
                  <c:v>1.3454545454545455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EB9-4A3F-AA09-8C1CA672938D}"/>
            </c:ext>
          </c:extLst>
        </c:ser>
        <c:ser>
          <c:idx val="1"/>
          <c:order val="1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'下水試験 加工'!$B$9:$B$43</c:f>
              <c:strCache>
                <c:ptCount val="35"/>
                <c:pt idx="0">
                  <c:v>H27.4</c:v>
                </c:pt>
                <c:pt idx="1">
                  <c:v>H27.5</c:v>
                </c:pt>
                <c:pt idx="2">
                  <c:v>H27.6</c:v>
                </c:pt>
                <c:pt idx="3">
                  <c:v>H27.7</c:v>
                </c:pt>
                <c:pt idx="4">
                  <c:v>H27.8</c:v>
                </c:pt>
                <c:pt idx="5">
                  <c:v>H27.9</c:v>
                </c:pt>
                <c:pt idx="6">
                  <c:v>H27.10</c:v>
                </c:pt>
                <c:pt idx="7">
                  <c:v>H27.11</c:v>
                </c:pt>
                <c:pt idx="8">
                  <c:v>H27.12</c:v>
                </c:pt>
                <c:pt idx="9">
                  <c:v>H28.1</c:v>
                </c:pt>
                <c:pt idx="10">
                  <c:v>H28.2</c:v>
                </c:pt>
                <c:pt idx="11">
                  <c:v>H28.3</c:v>
                </c:pt>
                <c:pt idx="12">
                  <c:v>H28.4</c:v>
                </c:pt>
                <c:pt idx="13">
                  <c:v>H28.5</c:v>
                </c:pt>
                <c:pt idx="14">
                  <c:v>H28.6</c:v>
                </c:pt>
                <c:pt idx="15">
                  <c:v>H28.7</c:v>
                </c:pt>
                <c:pt idx="16">
                  <c:v>H28.8</c:v>
                </c:pt>
                <c:pt idx="17">
                  <c:v>H28.9</c:v>
                </c:pt>
                <c:pt idx="18">
                  <c:v>H28.10</c:v>
                </c:pt>
                <c:pt idx="19">
                  <c:v>H28.11</c:v>
                </c:pt>
                <c:pt idx="20">
                  <c:v>H28.12</c:v>
                </c:pt>
                <c:pt idx="21">
                  <c:v>H29.1</c:v>
                </c:pt>
                <c:pt idx="22">
                  <c:v>H29.2</c:v>
                </c:pt>
                <c:pt idx="23">
                  <c:v>H29.3</c:v>
                </c:pt>
                <c:pt idx="24">
                  <c:v>H29.4</c:v>
                </c:pt>
                <c:pt idx="25">
                  <c:v>H29.5</c:v>
                </c:pt>
                <c:pt idx="26">
                  <c:v>H29.6</c:v>
                </c:pt>
                <c:pt idx="27">
                  <c:v>H29.7</c:v>
                </c:pt>
                <c:pt idx="28">
                  <c:v>H29.8</c:v>
                </c:pt>
                <c:pt idx="29">
                  <c:v>H29.9</c:v>
                </c:pt>
                <c:pt idx="30">
                  <c:v>H29.10</c:v>
                </c:pt>
                <c:pt idx="31">
                  <c:v>H29.11</c:v>
                </c:pt>
                <c:pt idx="32">
                  <c:v>H29.12</c:v>
                </c:pt>
                <c:pt idx="33">
                  <c:v>H30.1</c:v>
                </c:pt>
                <c:pt idx="34">
                  <c:v>H30.2</c:v>
                </c:pt>
              </c:strCache>
            </c:strRef>
          </c:cat>
          <c:val>
            <c:numRef>
              <c:f>'下水試験 加工'!$S$9:$S$43</c:f>
              <c:numCache>
                <c:formatCode>#,##0.0;[Red]\-#,##0.0</c:formatCode>
                <c:ptCount val="35"/>
                <c:pt idx="0">
                  <c:v>0.16749999999999998</c:v>
                </c:pt>
                <c:pt idx="1">
                  <c:v>0.41818181818181815</c:v>
                </c:pt>
                <c:pt idx="2">
                  <c:v>0.38769230769230778</c:v>
                </c:pt>
                <c:pt idx="3">
                  <c:v>0.14230769230769233</c:v>
                </c:pt>
                <c:pt idx="4">
                  <c:v>0.17615384615384619</c:v>
                </c:pt>
                <c:pt idx="5" formatCode="0.0">
                  <c:v>0.18363636363636363</c:v>
                </c:pt>
                <c:pt idx="6" formatCode="0.0">
                  <c:v>0.12</c:v>
                </c:pt>
                <c:pt idx="7" formatCode="0.0">
                  <c:v>0.17583333333333331</c:v>
                </c:pt>
                <c:pt idx="8" formatCode="0.0">
                  <c:v>7.9090909090909101E-2</c:v>
                </c:pt>
                <c:pt idx="9" formatCode="0.00">
                  <c:v>2.4545454545454547E-2</c:v>
                </c:pt>
                <c:pt idx="10" formatCode="0.00">
                  <c:v>5.1230769230769233E-2</c:v>
                </c:pt>
                <c:pt idx="11" formatCode="0.00">
                  <c:v>0.14583333333333334</c:v>
                </c:pt>
                <c:pt idx="12" formatCode="#,##0.00_);[Red]\(#,##0.00\)">
                  <c:v>8.2083333333333341E-2</c:v>
                </c:pt>
                <c:pt idx="13" formatCode="#,##0.00_);[Red]\(#,##0.00\)">
                  <c:v>4.0833333333333333E-2</c:v>
                </c:pt>
                <c:pt idx="14" formatCode="#,##0.00_);[Red]\(#,##0.00\)">
                  <c:v>0.31315384615384612</c:v>
                </c:pt>
                <c:pt idx="15" formatCode="#,##0.00_);[Red]\(#,##0.00\)">
                  <c:v>0.15958333333333333</c:v>
                </c:pt>
                <c:pt idx="16" formatCode="#,##0.00_);[Red]\(#,##0.00\)">
                  <c:v>0.17230769230769233</c:v>
                </c:pt>
                <c:pt idx="17" formatCode="0.00">
                  <c:v>7.3461538461538467E-2</c:v>
                </c:pt>
                <c:pt idx="18" formatCode="0.00">
                  <c:v>5.7500000000000002E-2</c:v>
                </c:pt>
                <c:pt idx="19" formatCode="0.00">
                  <c:v>3.0000000000000002E-2</c:v>
                </c:pt>
                <c:pt idx="20" formatCode="0.00">
                  <c:v>3.3333333333333335E-3</c:v>
                </c:pt>
                <c:pt idx="21" formatCode="0.00">
                  <c:v>5.1818181818181826E-2</c:v>
                </c:pt>
                <c:pt idx="22" formatCode="0.00">
                  <c:v>5.5833333333333339E-2</c:v>
                </c:pt>
                <c:pt idx="23" formatCode="0.00">
                  <c:v>0.1</c:v>
                </c:pt>
                <c:pt idx="24" formatCode="0.00">
                  <c:v>0.3</c:v>
                </c:pt>
                <c:pt idx="25" formatCode="0.00">
                  <c:v>0.13083333333333333</c:v>
                </c:pt>
                <c:pt idx="26" formatCode="#,##0.00_);[Red]\(#,##0.00\)">
                  <c:v>5.0000000000000001E-3</c:v>
                </c:pt>
                <c:pt idx="27">
                  <c:v>0.6166666666666667</c:v>
                </c:pt>
                <c:pt idx="28" formatCode="#,##0.00_);[Red]\(#,##0.00\)">
                  <c:v>0.55727272727272714</c:v>
                </c:pt>
                <c:pt idx="29" formatCode="0.00">
                  <c:v>0.47833333333333328</c:v>
                </c:pt>
                <c:pt idx="30" formatCode="0.00">
                  <c:v>0.90249999999999997</c:v>
                </c:pt>
                <c:pt idx="31" formatCode="0.00">
                  <c:v>0.11333333333333334</c:v>
                </c:pt>
                <c:pt idx="32" formatCode="0.000">
                  <c:v>3.3333333333333335E-3</c:v>
                </c:pt>
                <c:pt idx="33" formatCode="0.00">
                  <c:v>1.8181818181818182E-3</c:v>
                </c:pt>
                <c:pt idx="34" formatCode="0.00">
                  <c:v>1.5454545454545455E-2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EB9-4A3F-AA09-8C1CA672938D}"/>
            </c:ext>
          </c:extLst>
        </c:ser>
        <c:ser>
          <c:idx val="2"/>
          <c:order val="2"/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'下水試験 加工'!$B$9:$B$43</c:f>
              <c:strCache>
                <c:ptCount val="35"/>
                <c:pt idx="0">
                  <c:v>H27.4</c:v>
                </c:pt>
                <c:pt idx="1">
                  <c:v>H27.5</c:v>
                </c:pt>
                <c:pt idx="2">
                  <c:v>H27.6</c:v>
                </c:pt>
                <c:pt idx="3">
                  <c:v>H27.7</c:v>
                </c:pt>
                <c:pt idx="4">
                  <c:v>H27.8</c:v>
                </c:pt>
                <c:pt idx="5">
                  <c:v>H27.9</c:v>
                </c:pt>
                <c:pt idx="6">
                  <c:v>H27.10</c:v>
                </c:pt>
                <c:pt idx="7">
                  <c:v>H27.11</c:v>
                </c:pt>
                <c:pt idx="8">
                  <c:v>H27.12</c:v>
                </c:pt>
                <c:pt idx="9">
                  <c:v>H28.1</c:v>
                </c:pt>
                <c:pt idx="10">
                  <c:v>H28.2</c:v>
                </c:pt>
                <c:pt idx="11">
                  <c:v>H28.3</c:v>
                </c:pt>
                <c:pt idx="12">
                  <c:v>H28.4</c:v>
                </c:pt>
                <c:pt idx="13">
                  <c:v>H28.5</c:v>
                </c:pt>
                <c:pt idx="14">
                  <c:v>H28.6</c:v>
                </c:pt>
                <c:pt idx="15">
                  <c:v>H28.7</c:v>
                </c:pt>
                <c:pt idx="16">
                  <c:v>H28.8</c:v>
                </c:pt>
                <c:pt idx="17">
                  <c:v>H28.9</c:v>
                </c:pt>
                <c:pt idx="18">
                  <c:v>H28.10</c:v>
                </c:pt>
                <c:pt idx="19">
                  <c:v>H28.11</c:v>
                </c:pt>
                <c:pt idx="20">
                  <c:v>H28.12</c:v>
                </c:pt>
                <c:pt idx="21">
                  <c:v>H29.1</c:v>
                </c:pt>
                <c:pt idx="22">
                  <c:v>H29.2</c:v>
                </c:pt>
                <c:pt idx="23">
                  <c:v>H29.3</c:v>
                </c:pt>
                <c:pt idx="24">
                  <c:v>H29.4</c:v>
                </c:pt>
                <c:pt idx="25">
                  <c:v>H29.5</c:v>
                </c:pt>
                <c:pt idx="26">
                  <c:v>H29.6</c:v>
                </c:pt>
                <c:pt idx="27">
                  <c:v>H29.7</c:v>
                </c:pt>
                <c:pt idx="28">
                  <c:v>H29.8</c:v>
                </c:pt>
                <c:pt idx="29">
                  <c:v>H29.9</c:v>
                </c:pt>
                <c:pt idx="30">
                  <c:v>H29.10</c:v>
                </c:pt>
                <c:pt idx="31">
                  <c:v>H29.11</c:v>
                </c:pt>
                <c:pt idx="32">
                  <c:v>H29.12</c:v>
                </c:pt>
                <c:pt idx="33">
                  <c:v>H30.1</c:v>
                </c:pt>
                <c:pt idx="34">
                  <c:v>H30.2</c:v>
                </c:pt>
              </c:strCache>
            </c:strRef>
          </c:cat>
          <c:val>
            <c:numRef>
              <c:f>'下水試験 加工'!$T$9:$T$43</c:f>
              <c:numCache>
                <c:formatCode>#,##0.0;[Red]\-#,##0.0</c:formatCode>
                <c:ptCount val="35"/>
                <c:pt idx="0">
                  <c:v>1.0166666666666666</c:v>
                </c:pt>
                <c:pt idx="1">
                  <c:v>0.5</c:v>
                </c:pt>
                <c:pt idx="2">
                  <c:v>0.62307692307692308</c:v>
                </c:pt>
                <c:pt idx="3">
                  <c:v>1.3076923076923077</c:v>
                </c:pt>
                <c:pt idx="4">
                  <c:v>2.2461538461538462</c:v>
                </c:pt>
                <c:pt idx="5">
                  <c:v>3</c:v>
                </c:pt>
                <c:pt idx="6">
                  <c:v>2.4500000000000002</c:v>
                </c:pt>
                <c:pt idx="7">
                  <c:v>3.7083333333333335</c:v>
                </c:pt>
                <c:pt idx="8">
                  <c:v>3.9090909090909092</c:v>
                </c:pt>
                <c:pt idx="9">
                  <c:v>5.2727272727272725</c:v>
                </c:pt>
                <c:pt idx="10">
                  <c:v>5</c:v>
                </c:pt>
                <c:pt idx="11">
                  <c:v>3.2000000000000006</c:v>
                </c:pt>
                <c:pt idx="12">
                  <c:v>2.7333333333333329</c:v>
                </c:pt>
                <c:pt idx="13">
                  <c:v>4.333333333333333</c:v>
                </c:pt>
                <c:pt idx="14">
                  <c:v>3.8461538461538463</c:v>
                </c:pt>
                <c:pt idx="15">
                  <c:v>3.6833333333333336</c:v>
                </c:pt>
                <c:pt idx="16">
                  <c:v>4.3153846153846152</c:v>
                </c:pt>
                <c:pt idx="17">
                  <c:v>5</c:v>
                </c:pt>
                <c:pt idx="18">
                  <c:v>4.7833333333333332</c:v>
                </c:pt>
                <c:pt idx="19">
                  <c:v>6.666666666666667</c:v>
                </c:pt>
                <c:pt idx="20">
                  <c:v>6.3999999999999995</c:v>
                </c:pt>
                <c:pt idx="21">
                  <c:v>4.9090909090909092</c:v>
                </c:pt>
                <c:pt idx="22">
                  <c:v>2.8083333333333336</c:v>
                </c:pt>
                <c:pt idx="23">
                  <c:v>1.2692307692307692</c:v>
                </c:pt>
                <c:pt idx="24" formatCode="0.0">
                  <c:v>1.625</c:v>
                </c:pt>
                <c:pt idx="25" formatCode="0.0">
                  <c:v>3.5416666666666665</c:v>
                </c:pt>
                <c:pt idx="26">
                  <c:v>4.8461538461538458</c:v>
                </c:pt>
                <c:pt idx="27">
                  <c:v>2.5249999999999999</c:v>
                </c:pt>
                <c:pt idx="28">
                  <c:v>3.6363636363636362</c:v>
                </c:pt>
                <c:pt idx="29">
                  <c:v>5.666666666666667</c:v>
                </c:pt>
                <c:pt idx="30">
                  <c:v>4.583333333333333</c:v>
                </c:pt>
                <c:pt idx="31">
                  <c:v>4.8583333333333334</c:v>
                </c:pt>
                <c:pt idx="32">
                  <c:v>4.916666666666667</c:v>
                </c:pt>
                <c:pt idx="33">
                  <c:v>6.7272727272727275</c:v>
                </c:pt>
                <c:pt idx="34" formatCode="0.0">
                  <c:v>2.6545454545454543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EB9-4A3F-AA09-8C1CA672938D}"/>
            </c:ext>
          </c:extLst>
        </c:ser>
        <c:ser>
          <c:idx val="3"/>
          <c:order val="3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'下水試験 加工'!$B$9:$B$43</c:f>
              <c:strCache>
                <c:ptCount val="35"/>
                <c:pt idx="0">
                  <c:v>H27.4</c:v>
                </c:pt>
                <c:pt idx="1">
                  <c:v>H27.5</c:v>
                </c:pt>
                <c:pt idx="2">
                  <c:v>H27.6</c:v>
                </c:pt>
                <c:pt idx="3">
                  <c:v>H27.7</c:v>
                </c:pt>
                <c:pt idx="4">
                  <c:v>H27.8</c:v>
                </c:pt>
                <c:pt idx="5">
                  <c:v>H27.9</c:v>
                </c:pt>
                <c:pt idx="6">
                  <c:v>H27.10</c:v>
                </c:pt>
                <c:pt idx="7">
                  <c:v>H27.11</c:v>
                </c:pt>
                <c:pt idx="8">
                  <c:v>H27.12</c:v>
                </c:pt>
                <c:pt idx="9">
                  <c:v>H28.1</c:v>
                </c:pt>
                <c:pt idx="10">
                  <c:v>H28.2</c:v>
                </c:pt>
                <c:pt idx="11">
                  <c:v>H28.3</c:v>
                </c:pt>
                <c:pt idx="12">
                  <c:v>H28.4</c:v>
                </c:pt>
                <c:pt idx="13">
                  <c:v>H28.5</c:v>
                </c:pt>
                <c:pt idx="14">
                  <c:v>H28.6</c:v>
                </c:pt>
                <c:pt idx="15">
                  <c:v>H28.7</c:v>
                </c:pt>
                <c:pt idx="16">
                  <c:v>H28.8</c:v>
                </c:pt>
                <c:pt idx="17">
                  <c:v>H28.9</c:v>
                </c:pt>
                <c:pt idx="18">
                  <c:v>H28.10</c:v>
                </c:pt>
                <c:pt idx="19">
                  <c:v>H28.11</c:v>
                </c:pt>
                <c:pt idx="20">
                  <c:v>H28.12</c:v>
                </c:pt>
                <c:pt idx="21">
                  <c:v>H29.1</c:v>
                </c:pt>
                <c:pt idx="22">
                  <c:v>H29.2</c:v>
                </c:pt>
                <c:pt idx="23">
                  <c:v>H29.3</c:v>
                </c:pt>
                <c:pt idx="24">
                  <c:v>H29.4</c:v>
                </c:pt>
                <c:pt idx="25">
                  <c:v>H29.5</c:v>
                </c:pt>
                <c:pt idx="26">
                  <c:v>H29.6</c:v>
                </c:pt>
                <c:pt idx="27">
                  <c:v>H29.7</c:v>
                </c:pt>
                <c:pt idx="28">
                  <c:v>H29.8</c:v>
                </c:pt>
                <c:pt idx="29">
                  <c:v>H29.9</c:v>
                </c:pt>
                <c:pt idx="30">
                  <c:v>H29.10</c:v>
                </c:pt>
                <c:pt idx="31">
                  <c:v>H29.11</c:v>
                </c:pt>
                <c:pt idx="32">
                  <c:v>H29.12</c:v>
                </c:pt>
                <c:pt idx="33">
                  <c:v>H30.1</c:v>
                </c:pt>
                <c:pt idx="34">
                  <c:v>H30.2</c:v>
                </c:pt>
              </c:strCache>
            </c:strRef>
          </c:cat>
          <c:val>
            <c:numRef>
              <c:f>'下水試験 加工'!$U$9:$U$43</c:f>
              <c:numCache>
                <c:formatCode>0.0</c:formatCode>
                <c:ptCount val="35"/>
                <c:pt idx="0">
                  <c:v>9.1841666666666661</c:v>
                </c:pt>
                <c:pt idx="1">
                  <c:v>8.918181818181818</c:v>
                </c:pt>
                <c:pt idx="2">
                  <c:v>9.0107692307692311</c:v>
                </c:pt>
                <c:pt idx="3">
                  <c:v>9.4500000000000011</c:v>
                </c:pt>
                <c:pt idx="4">
                  <c:v>10.422307692307694</c:v>
                </c:pt>
                <c:pt idx="5">
                  <c:v>11.183636363636364</c:v>
                </c:pt>
                <c:pt idx="6">
                  <c:v>10.57</c:v>
                </c:pt>
                <c:pt idx="7">
                  <c:v>11.884166666666667</c:v>
                </c:pt>
                <c:pt idx="8">
                  <c:v>11.988181818181818</c:v>
                </c:pt>
                <c:pt idx="9">
                  <c:v>13.297272727272727</c:v>
                </c:pt>
                <c:pt idx="10">
                  <c:v>13.05123076923077</c:v>
                </c:pt>
                <c:pt idx="11">
                  <c:v>11.345833333333335</c:v>
                </c:pt>
                <c:pt idx="12" formatCode="#,##0.0;[Red]\-#,##0.0">
                  <c:v>9.6487499999999997</c:v>
                </c:pt>
                <c:pt idx="13" formatCode="#,##0.0;[Red]\-#,##0.0">
                  <c:v>10.540833333333333</c:v>
                </c:pt>
                <c:pt idx="14" formatCode="#,##0.0;[Red]\-#,##0.0">
                  <c:v>12.313153846153845</c:v>
                </c:pt>
                <c:pt idx="15" formatCode="#,##0.0;[Red]\-#,##0.0">
                  <c:v>10.842916666666667</c:v>
                </c:pt>
                <c:pt idx="16" formatCode="#,##0.0;[Red]\-#,##0.0">
                  <c:v>11.564615384615383</c:v>
                </c:pt>
                <c:pt idx="17" formatCode="#,##0.0;[Red]\-#,##0.0">
                  <c:v>12.919615384615383</c:v>
                </c:pt>
                <c:pt idx="18" formatCode="#,##0.0;[Red]\-#,##0.0">
                  <c:v>10.674166666666666</c:v>
                </c:pt>
                <c:pt idx="19" formatCode="#,##0.0;[Red]\-#,##0.0">
                  <c:v>14.196666666666667</c:v>
                </c:pt>
                <c:pt idx="20" formatCode="#,##0.0;[Red]\-#,##0.0">
                  <c:v>7.2366666666666664</c:v>
                </c:pt>
                <c:pt idx="21" formatCode="#,##0.0;[Red]\-#,##0.0">
                  <c:v>5.7700000000000005</c:v>
                </c:pt>
                <c:pt idx="22" formatCode="#,##0.0;[Red]\-#,##0.0">
                  <c:v>4.7891666666666666</c:v>
                </c:pt>
                <c:pt idx="23" formatCode="#,##0.0;[Red]\-#,##0.0">
                  <c:v>7.0692307692307681</c:v>
                </c:pt>
                <c:pt idx="24" formatCode="#,##0.0;[Red]\-#,##0.0">
                  <c:v>4.4499999999999993</c:v>
                </c:pt>
                <c:pt idx="25" formatCode="#,##0.0;[Red]\-#,##0.0">
                  <c:v>4.0724999999999998</c:v>
                </c:pt>
                <c:pt idx="26" formatCode="#,##0.0;[Red]\-#,##0.0">
                  <c:v>5.1357692307692302</c:v>
                </c:pt>
                <c:pt idx="27" formatCode="#,##0.0;[Red]\-#,##0.0">
                  <c:v>4.5250000000000004</c:v>
                </c:pt>
                <c:pt idx="28" formatCode="#,##0.0;[Red]\-#,##0.0">
                  <c:v>5.084545454545454</c:v>
                </c:pt>
                <c:pt idx="29" formatCode="#,##0.0;[Red]\-#,##0.0">
                  <c:v>13.145</c:v>
                </c:pt>
                <c:pt idx="30" formatCode="#,##0.0;[Red]\-#,##0.0">
                  <c:v>9.2941666666666656</c:v>
                </c:pt>
                <c:pt idx="31" formatCode="#,##0.0;[Red]\-#,##0.0">
                  <c:v>6.0133333333333336</c:v>
                </c:pt>
                <c:pt idx="32" formatCode="#,##0.0;[Red]\-#,##0.0">
                  <c:v>4.9283333333333337</c:v>
                </c:pt>
                <c:pt idx="33" formatCode="#,##0.0;[Red]\-#,##0.0">
                  <c:v>7.0654545454545454</c:v>
                </c:pt>
                <c:pt idx="34" formatCode="#,##0.0;[Red]\-#,##0.0">
                  <c:v>4.0154545454545456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EB9-4A3F-AA09-8C1CA6729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1505016"/>
        <c:axId val="281501880"/>
      </c:lineChart>
      <c:catAx>
        <c:axId val="281505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1501880"/>
        <c:crosses val="autoZero"/>
        <c:auto val="1"/>
        <c:lblAlgn val="ctr"/>
        <c:lblOffset val="100"/>
        <c:noMultiLvlLbl val="0"/>
      </c:catAx>
      <c:valAx>
        <c:axId val="28150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1505016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9793328958880136"/>
          <c:y val="6.0763342082239678E-2"/>
          <c:w val="1.2466535433070903E-2"/>
          <c:h val="1.7940361621463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b="1"/>
              <a:t>脱水汚泥含水率</a:t>
            </a:r>
          </a:p>
        </c:rich>
      </c:tx>
      <c:layout>
        <c:manualLayout>
          <c:xMode val="edge"/>
          <c:yMode val="edge"/>
          <c:x val="0.353937445319335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553149606299214E-2"/>
          <c:y val="0.10926491954378588"/>
          <c:w val="0.87704527559055123"/>
          <c:h val="0.7182765110030796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25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57E-48F7-9FF1-FABCF5723842}"/>
              </c:ext>
            </c:extLst>
          </c:dPt>
          <c:dPt>
            <c:idx val="26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57E-48F7-9FF1-FABCF5723842}"/>
              </c:ext>
            </c:extLst>
          </c:dPt>
          <c:cat>
            <c:strRef>
              <c:f>'下水試験 加工'!$B$11:$B$43</c:f>
              <c:strCache>
                <c:ptCount val="33"/>
                <c:pt idx="0">
                  <c:v>H27.6</c:v>
                </c:pt>
                <c:pt idx="1">
                  <c:v>H27.7</c:v>
                </c:pt>
                <c:pt idx="2">
                  <c:v>H27.8</c:v>
                </c:pt>
                <c:pt idx="3">
                  <c:v>H27.9</c:v>
                </c:pt>
                <c:pt idx="4">
                  <c:v>H27.10</c:v>
                </c:pt>
                <c:pt idx="5">
                  <c:v>H27.11</c:v>
                </c:pt>
                <c:pt idx="6">
                  <c:v>H27.12</c:v>
                </c:pt>
                <c:pt idx="7">
                  <c:v>H28.1</c:v>
                </c:pt>
                <c:pt idx="8">
                  <c:v>H28.2</c:v>
                </c:pt>
                <c:pt idx="9">
                  <c:v>H28.3</c:v>
                </c:pt>
                <c:pt idx="10">
                  <c:v>H28.4</c:v>
                </c:pt>
                <c:pt idx="11">
                  <c:v>H28.5</c:v>
                </c:pt>
                <c:pt idx="12">
                  <c:v>H28.6</c:v>
                </c:pt>
                <c:pt idx="13">
                  <c:v>H28.7</c:v>
                </c:pt>
                <c:pt idx="14">
                  <c:v>H28.8</c:v>
                </c:pt>
                <c:pt idx="15">
                  <c:v>H28.9</c:v>
                </c:pt>
                <c:pt idx="16">
                  <c:v>H28.10</c:v>
                </c:pt>
                <c:pt idx="17">
                  <c:v>H28.11</c:v>
                </c:pt>
                <c:pt idx="18">
                  <c:v>H28.12</c:v>
                </c:pt>
                <c:pt idx="19">
                  <c:v>H29.1</c:v>
                </c:pt>
                <c:pt idx="20">
                  <c:v>H29.2</c:v>
                </c:pt>
                <c:pt idx="21">
                  <c:v>H29.3</c:v>
                </c:pt>
                <c:pt idx="22">
                  <c:v>H29.4</c:v>
                </c:pt>
                <c:pt idx="23">
                  <c:v>H29.5</c:v>
                </c:pt>
                <c:pt idx="24">
                  <c:v>H29.6</c:v>
                </c:pt>
                <c:pt idx="25">
                  <c:v>H29.7</c:v>
                </c:pt>
                <c:pt idx="26">
                  <c:v>H29.8</c:v>
                </c:pt>
                <c:pt idx="27">
                  <c:v>H29.9</c:v>
                </c:pt>
                <c:pt idx="28">
                  <c:v>H29.10</c:v>
                </c:pt>
                <c:pt idx="29">
                  <c:v>H29.11</c:v>
                </c:pt>
                <c:pt idx="30">
                  <c:v>H29.12</c:v>
                </c:pt>
                <c:pt idx="31">
                  <c:v>H30.1</c:v>
                </c:pt>
                <c:pt idx="32">
                  <c:v>H30.2</c:v>
                </c:pt>
              </c:strCache>
            </c:strRef>
          </c:cat>
          <c:val>
            <c:numRef>
              <c:f>'下水試験 加工'!$BT$11:$BT$43</c:f>
              <c:numCache>
                <c:formatCode>#,##0.0;[Red]\-#,##0.0</c:formatCode>
                <c:ptCount val="33"/>
                <c:pt idx="0">
                  <c:v>81.246153846153845</c:v>
                </c:pt>
                <c:pt idx="1">
                  <c:v>80.869230769230754</c:v>
                </c:pt>
                <c:pt idx="2">
                  <c:v>80.515384615384619</c:v>
                </c:pt>
                <c:pt idx="3" formatCode="0.0">
                  <c:v>80.72727272727272</c:v>
                </c:pt>
                <c:pt idx="4" formatCode="0.0">
                  <c:v>80.075000000000003</c:v>
                </c:pt>
                <c:pt idx="5" formatCode="0.0">
                  <c:v>79.908333333333331</c:v>
                </c:pt>
                <c:pt idx="6" formatCode="0.0">
                  <c:v>79.59</c:v>
                </c:pt>
                <c:pt idx="7" formatCode="0.0">
                  <c:v>79.563636363636363</c:v>
                </c:pt>
                <c:pt idx="8" formatCode="0.0">
                  <c:v>79.646153846153837</c:v>
                </c:pt>
                <c:pt idx="9" formatCode="0.0">
                  <c:v>79.683333333333337</c:v>
                </c:pt>
                <c:pt idx="10">
                  <c:v>79.666666666666671</c:v>
                </c:pt>
                <c:pt idx="11">
                  <c:v>80.233333333333334</c:v>
                </c:pt>
                <c:pt idx="12">
                  <c:v>80.791666666666671</c:v>
                </c:pt>
                <c:pt idx="13">
                  <c:v>81.8</c:v>
                </c:pt>
                <c:pt idx="14">
                  <c:v>80.130769230769218</c:v>
                </c:pt>
                <c:pt idx="15" formatCode="0.0">
                  <c:v>80.715384615384608</c:v>
                </c:pt>
                <c:pt idx="16" formatCode="0.0">
                  <c:v>80.174999999999997</c:v>
                </c:pt>
                <c:pt idx="17" formatCode="0.0">
                  <c:v>80.25833333333334</c:v>
                </c:pt>
                <c:pt idx="18" formatCode="0.0">
                  <c:v>80.581818181818193</c:v>
                </c:pt>
                <c:pt idx="19" formatCode="0.0">
                  <c:v>79.78</c:v>
                </c:pt>
                <c:pt idx="20" formatCode="0.0">
                  <c:v>79.825000000000003</c:v>
                </c:pt>
                <c:pt idx="21" formatCode="0.0">
                  <c:v>80.753846153846155</c:v>
                </c:pt>
                <c:pt idx="22" formatCode="0.0">
                  <c:v>81.516666666666666</c:v>
                </c:pt>
                <c:pt idx="23" formatCode="0.0">
                  <c:v>79.649999999999991</c:v>
                </c:pt>
                <c:pt idx="24">
                  <c:v>79.650000000000006</c:v>
                </c:pt>
                <c:pt idx="25">
                  <c:v>0</c:v>
                </c:pt>
                <c:pt idx="26">
                  <c:v>80.033333333333346</c:v>
                </c:pt>
                <c:pt idx="27" formatCode="0.0">
                  <c:v>83.108333333333334</c:v>
                </c:pt>
                <c:pt idx="28" formatCode="0.0">
                  <c:v>82.16</c:v>
                </c:pt>
                <c:pt idx="29" formatCode="0.0">
                  <c:v>79.490909090909099</c:v>
                </c:pt>
                <c:pt idx="30" formatCode="0.0">
                  <c:v>79.427272727272737</c:v>
                </c:pt>
                <c:pt idx="31" formatCode="0.0">
                  <c:v>78.359999999999985</c:v>
                </c:pt>
                <c:pt idx="32" formatCode="0.0">
                  <c:v>77.52000000000001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57E-48F7-9FF1-FABCF5723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1499920"/>
        <c:axId val="281500704"/>
      </c:lineChart>
      <c:catAx>
        <c:axId val="28149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1500704"/>
        <c:crosses val="autoZero"/>
        <c:auto val="1"/>
        <c:lblAlgn val="ctr"/>
        <c:lblOffset val="100"/>
        <c:noMultiLvlLbl val="0"/>
      </c:catAx>
      <c:valAx>
        <c:axId val="281500704"/>
        <c:scaling>
          <c:orientation val="minMax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;[Red]\-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1499920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blipFill>
      <a:blip xmlns:r="http://schemas.openxmlformats.org/officeDocument/2006/relationships" r:embed="rId3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0.56748</cdr:x>
      <cdr:y>0.1014</cdr:y>
    </cdr:from>
    <cdr:to>
      <cdr:x>0.56748</cdr:x>
      <cdr:y>0.83539</cdr:y>
    </cdr:to>
    <cdr:cxnSp macro="">
      <cdr:nvCxnSpPr>
        <cdr:cNvPr id="3" name="直線コネクタ 2">
          <a:extLst xmlns:a="http://schemas.openxmlformats.org/drawingml/2006/main">
            <a:ext uri="{FF2B5EF4-FFF2-40B4-BE49-F238E27FC236}">
              <a16:creationId xmlns="" xmlns:a16="http://schemas.microsoft.com/office/drawing/2014/main" id="{69BC4387-91E3-4D7B-9BBC-C04349171AA8}"/>
            </a:ext>
          </a:extLst>
        </cdr:cNvPr>
        <cdr:cNvCxnSpPr/>
      </cdr:nvCxnSpPr>
      <cdr:spPr>
        <a:xfrm xmlns:a="http://schemas.openxmlformats.org/drawingml/2006/main">
          <a:off x="3522781" y="385531"/>
          <a:ext cx="0" cy="2790816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0.39939</cdr:x>
      <cdr:y>0.70537</cdr:y>
    </cdr:from>
    <cdr:to>
      <cdr:x>0.5083</cdr:x>
      <cdr:y>0.77132</cdr:y>
    </cdr:to>
    <cdr:sp macro="" textlink="">
      <cdr:nvSpPr>
        <cdr:cNvPr id="6" name="角丸四角形吹き出し 2">
          <a:extLst xmlns:a="http://schemas.openxmlformats.org/drawingml/2006/main">
            <a:ext uri="{FF2B5EF4-FFF2-40B4-BE49-F238E27FC236}">
              <a16:creationId xmlns="" xmlns:a16="http://schemas.microsoft.com/office/drawing/2014/main" id="{2B247294-31B7-4EC6-BFB9-D5ADE6F7270D}"/>
            </a:ext>
          </a:extLst>
        </cdr:cNvPr>
        <cdr:cNvSpPr/>
      </cdr:nvSpPr>
      <cdr:spPr>
        <a:xfrm xmlns:a="http://schemas.openxmlformats.org/drawingml/2006/main">
          <a:off x="2674341" y="2876703"/>
          <a:ext cx="729269" cy="268964"/>
        </a:xfrm>
        <a:prstGeom xmlns:a="http://schemas.openxmlformats.org/drawingml/2006/main" prst="wedgeRoundRectCallout">
          <a:avLst>
            <a:gd name="adj1" fmla="val 30887"/>
            <a:gd name="adj2" fmla="val 103084"/>
            <a:gd name="adj3" fmla="val 16667"/>
          </a:avLst>
        </a:prstGeom>
        <a:solidFill xmlns:a="http://schemas.openxmlformats.org/drawingml/2006/main">
          <a:srgbClr val="FF0000">
            <a:alpha val="7000"/>
          </a:srgbClr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/>
            <a:t>NO2-N</a:t>
          </a:r>
          <a:endParaRPr kumimoji="1" lang="ja-JP" altLang="en-US" sz="1100" b="1"/>
        </a:p>
      </cdr:txBody>
    </cdr:sp>
  </cdr:relSizeAnchor>
  <cdr:relSizeAnchor xmlns:cdr="http://schemas.openxmlformats.org/drawingml/2006/chartDrawing">
    <cdr:from>
      <cdr:x>0.25579</cdr:x>
      <cdr:y>0.09461</cdr:y>
    </cdr:from>
    <cdr:to>
      <cdr:x>0.52412</cdr:x>
      <cdr:y>0.16539</cdr:y>
    </cdr:to>
    <cdr:sp macro="" textlink="">
      <cdr:nvSpPr>
        <cdr:cNvPr id="7" name="角丸四角形吹き出し 2">
          <a:extLst xmlns:a="http://schemas.openxmlformats.org/drawingml/2006/main">
            <a:ext uri="{FF2B5EF4-FFF2-40B4-BE49-F238E27FC236}">
              <a16:creationId xmlns="" xmlns:a16="http://schemas.microsoft.com/office/drawing/2014/main" id="{2B247294-31B7-4EC6-BFB9-D5ADE6F7270D}"/>
            </a:ext>
          </a:extLst>
        </cdr:cNvPr>
        <cdr:cNvSpPr/>
      </cdr:nvSpPr>
      <cdr:spPr>
        <a:xfrm xmlns:a="http://schemas.openxmlformats.org/drawingml/2006/main">
          <a:off x="1712797" y="385838"/>
          <a:ext cx="1796758" cy="288662"/>
        </a:xfrm>
        <a:prstGeom xmlns:a="http://schemas.openxmlformats.org/drawingml/2006/main" prst="wedgeRoundRectCallout">
          <a:avLst>
            <a:gd name="adj1" fmla="val 39222"/>
            <a:gd name="adj2" fmla="val 118457"/>
            <a:gd name="adj3" fmla="val 16667"/>
          </a:avLst>
        </a:prstGeom>
        <a:solidFill xmlns:a="http://schemas.openxmlformats.org/drawingml/2006/main">
          <a:srgbClr val="FF0000">
            <a:alpha val="7000"/>
          </a:srgbClr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/>
            <a:t>NH4-N+NO3-N+NO2-N</a:t>
          </a:r>
          <a:endParaRPr kumimoji="1" lang="ja-JP" altLang="en-US" sz="1100" b="1"/>
        </a:p>
      </cdr:txBody>
    </cdr:sp>
  </cdr:relSizeAnchor>
  <cdr:relSizeAnchor xmlns:cdr="http://schemas.openxmlformats.org/drawingml/2006/chartDrawing">
    <cdr:from>
      <cdr:x>0.08954</cdr:x>
      <cdr:y>0.60611</cdr:y>
    </cdr:from>
    <cdr:to>
      <cdr:x>0.19087</cdr:x>
      <cdr:y>0.66451</cdr:y>
    </cdr:to>
    <cdr:sp macro="" textlink="">
      <cdr:nvSpPr>
        <cdr:cNvPr id="8" name="角丸四角形吹き出し 2">
          <a:extLst xmlns:a="http://schemas.openxmlformats.org/drawingml/2006/main">
            <a:ext uri="{FF2B5EF4-FFF2-40B4-BE49-F238E27FC236}">
              <a16:creationId xmlns="" xmlns:a16="http://schemas.microsoft.com/office/drawing/2014/main" id="{2B247294-31B7-4EC6-BFB9-D5ADE6F7270D}"/>
            </a:ext>
          </a:extLst>
        </cdr:cNvPr>
        <cdr:cNvSpPr/>
      </cdr:nvSpPr>
      <cdr:spPr>
        <a:xfrm xmlns:a="http://schemas.openxmlformats.org/drawingml/2006/main">
          <a:off x="599566" y="2471889"/>
          <a:ext cx="678514" cy="238172"/>
        </a:xfrm>
        <a:prstGeom xmlns:a="http://schemas.openxmlformats.org/drawingml/2006/main" prst="wedgeRoundRectCallout">
          <a:avLst>
            <a:gd name="adj1" fmla="val 45916"/>
            <a:gd name="adj2" fmla="val 99792"/>
            <a:gd name="adj3" fmla="val 16667"/>
          </a:avLst>
        </a:prstGeom>
        <a:solidFill xmlns:a="http://schemas.openxmlformats.org/drawingml/2006/main">
          <a:srgbClr val="FF0000">
            <a:alpha val="7000"/>
          </a:srgbClr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/>
            <a:t>NO3-N</a:t>
          </a:r>
          <a:endParaRPr kumimoji="1" lang="ja-JP" altLang="en-US" sz="1100" b="1"/>
        </a:p>
      </cdr:txBody>
    </cdr:sp>
  </cdr:relSizeAnchor>
  <cdr:relSizeAnchor xmlns:cdr="http://schemas.openxmlformats.org/drawingml/2006/chartDrawing">
    <cdr:from>
      <cdr:x>0.24431</cdr:x>
      <cdr:y>0.35047</cdr:y>
    </cdr:from>
    <cdr:to>
      <cdr:x>0.34709</cdr:x>
      <cdr:y>0.41162</cdr:y>
    </cdr:to>
    <cdr:sp macro="" textlink="">
      <cdr:nvSpPr>
        <cdr:cNvPr id="9" name="角丸四角形吹き出し 2">
          <a:extLst xmlns:a="http://schemas.openxmlformats.org/drawingml/2006/main">
            <a:ext uri="{FF2B5EF4-FFF2-40B4-BE49-F238E27FC236}">
              <a16:creationId xmlns="" xmlns:a16="http://schemas.microsoft.com/office/drawing/2014/main" id="{2B247294-31B7-4EC6-BFB9-D5ADE6F7270D}"/>
            </a:ext>
          </a:extLst>
        </cdr:cNvPr>
        <cdr:cNvSpPr/>
      </cdr:nvSpPr>
      <cdr:spPr>
        <a:xfrm xmlns:a="http://schemas.openxmlformats.org/drawingml/2006/main">
          <a:off x="1635922" y="1429332"/>
          <a:ext cx="688222" cy="249388"/>
        </a:xfrm>
        <a:prstGeom xmlns:a="http://schemas.openxmlformats.org/drawingml/2006/main" prst="wedgeRoundRectCallout">
          <a:avLst>
            <a:gd name="adj1" fmla="val 31931"/>
            <a:gd name="adj2" fmla="val 106458"/>
            <a:gd name="adj3" fmla="val 16667"/>
          </a:avLst>
        </a:prstGeom>
        <a:solidFill xmlns:a="http://schemas.openxmlformats.org/drawingml/2006/main">
          <a:srgbClr val="FF0000">
            <a:alpha val="7000"/>
          </a:srgbClr>
        </a:solidFill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100" b="1"/>
            <a:t>NH4-N</a:t>
          </a:r>
          <a:endParaRPr kumimoji="1" lang="ja-JP" altLang="en-US" sz="1100" b="1"/>
        </a:p>
      </cdr:txBody>
    </cdr:sp>
  </cdr:relSizeAnchor>
  <cdr:relSizeAnchor xmlns:cdr="http://schemas.openxmlformats.org/drawingml/2006/chartDrawing">
    <cdr:from>
      <cdr:x>0.77441</cdr:x>
      <cdr:y>0.15805</cdr:y>
    </cdr:from>
    <cdr:to>
      <cdr:x>0.86107</cdr:x>
      <cdr:y>0.27976</cdr:y>
    </cdr:to>
    <cdr:sp macro="" textlink="">
      <cdr:nvSpPr>
        <cdr:cNvPr id="10" name="楕円 9">
          <a:extLst xmlns:a="http://schemas.openxmlformats.org/drawingml/2006/main">
            <a:ext uri="{FF2B5EF4-FFF2-40B4-BE49-F238E27FC236}">
              <a16:creationId xmlns="" xmlns:a16="http://schemas.microsoft.com/office/drawing/2014/main" id="{D8263F11-9D5A-418F-A181-808A432BA2AC}"/>
            </a:ext>
          </a:extLst>
        </cdr:cNvPr>
        <cdr:cNvSpPr/>
      </cdr:nvSpPr>
      <cdr:spPr>
        <a:xfrm xmlns:a="http://schemas.openxmlformats.org/drawingml/2006/main">
          <a:off x="4807351" y="600950"/>
          <a:ext cx="537966" cy="462780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>
            <a:alpha val="29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kumimoji="1" lang="ja-JP" altLang="en-US"/>
        </a:p>
      </cdr:txBody>
    </cdr:sp>
  </cdr:relSizeAnchor>
  <cdr:relSizeAnchor xmlns:cdr="http://schemas.openxmlformats.org/drawingml/2006/chartDrawing">
    <cdr:from>
      <cdr:x>0.59053</cdr:x>
      <cdr:y>0.14984</cdr:y>
    </cdr:from>
    <cdr:to>
      <cdr:x>0.76343</cdr:x>
      <cdr:y>0.35267</cdr:y>
    </cdr:to>
    <cdr:sp macro="" textlink="">
      <cdr:nvSpPr>
        <cdr:cNvPr id="11" name="吹き出し: 角を丸めた四角形 10">
          <a:extLst xmlns:a="http://schemas.openxmlformats.org/drawingml/2006/main">
            <a:ext uri="{FF2B5EF4-FFF2-40B4-BE49-F238E27FC236}">
              <a16:creationId xmlns="" xmlns:a16="http://schemas.microsoft.com/office/drawing/2014/main" id="{7CD305A1-636E-4184-9CDE-625DCBDE17FE}"/>
            </a:ext>
          </a:extLst>
        </cdr:cNvPr>
        <cdr:cNvSpPr/>
      </cdr:nvSpPr>
      <cdr:spPr>
        <a:xfrm xmlns:a="http://schemas.openxmlformats.org/drawingml/2006/main">
          <a:off x="3665886" y="569740"/>
          <a:ext cx="1073326" cy="771187"/>
        </a:xfrm>
        <a:prstGeom xmlns:a="http://schemas.openxmlformats.org/drawingml/2006/main" prst="wedgeRoundRectCallout">
          <a:avLst>
            <a:gd name="adj1" fmla="val 63137"/>
            <a:gd name="adj2" fmla="val 16385"/>
            <a:gd name="adj3" fmla="val 16667"/>
          </a:avLst>
        </a:prstGeom>
        <a:solidFill xmlns:a="http://schemas.openxmlformats.org/drawingml/2006/main">
          <a:schemeClr val="accent1">
            <a:alpha val="14000"/>
          </a:schemeClr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900" dirty="0">
              <a:solidFill>
                <a:schemeClr val="tx1"/>
              </a:solidFill>
            </a:rPr>
            <a:t>浄化センター消化液を処理したため、処理が進みませんでした。</a:t>
          </a:r>
        </a:p>
      </cdr:txBody>
    </cdr:sp>
  </cdr:relSizeAnchor>
  <cdr:relSizeAnchor xmlns:cdr="http://schemas.openxmlformats.org/drawingml/2006/chartDrawing">
    <cdr:from>
      <cdr:x>0.91303</cdr:x>
      <cdr:y>0</cdr:y>
    </cdr:from>
    <cdr:to>
      <cdr:x>1</cdr:x>
      <cdr:y>0.08095</cdr:y>
    </cdr:to>
    <cdr:sp macro="" textlink="">
      <cdr:nvSpPr>
        <cdr:cNvPr id="12" name="テキスト ボックス 10">
          <a:extLst xmlns:a="http://schemas.openxmlformats.org/drawingml/2006/main">
            <a:ext uri="{FF2B5EF4-FFF2-40B4-BE49-F238E27FC236}">
              <a16:creationId xmlns="" xmlns:a16="http://schemas.microsoft.com/office/drawing/2014/main" id="{83722466-392A-4861-A57B-A94598C4DF18}"/>
            </a:ext>
          </a:extLst>
        </cdr:cNvPr>
        <cdr:cNvSpPr txBox="1"/>
      </cdr:nvSpPr>
      <cdr:spPr>
        <a:xfrm xmlns:a="http://schemas.openxmlformats.org/drawingml/2006/main">
          <a:off x="5667883" y="0"/>
          <a:ext cx="539879" cy="30779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sz="1400" dirty="0"/>
            <a:t>図</a:t>
          </a:r>
          <a:r>
            <a:rPr kumimoji="1" lang="en-US" altLang="ja-JP" sz="1400" dirty="0"/>
            <a:t>1</a:t>
          </a:r>
          <a:endParaRPr kumimoji="1" lang="ja-JP" altLang="en-US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0.59441</cdr:x>
      <cdr:y>0.11273</cdr:y>
    </cdr:from>
    <cdr:to>
      <cdr:x>0.59441</cdr:x>
      <cdr:y>0.85321</cdr:y>
    </cdr:to>
    <cdr:cxnSp macro="">
      <cdr:nvCxnSpPr>
        <cdr:cNvPr id="2" name="直線コネクタ 1">
          <a:extLst xmlns:a="http://schemas.openxmlformats.org/drawingml/2006/main">
            <a:ext uri="{FF2B5EF4-FFF2-40B4-BE49-F238E27FC236}">
              <a16:creationId xmlns="" xmlns:a16="http://schemas.microsoft.com/office/drawing/2014/main" id="{57BB0F97-86C9-4BD2-BF2D-DDBD26437CC2}"/>
            </a:ext>
          </a:extLst>
        </cdr:cNvPr>
        <cdr:cNvCxnSpPr/>
      </cdr:nvCxnSpPr>
      <cdr:spPr>
        <a:xfrm xmlns:a="http://schemas.openxmlformats.org/drawingml/2006/main">
          <a:off x="3172209" y="373122"/>
          <a:ext cx="0" cy="2450957"/>
        </a:xfrm>
        <a:prstGeom xmlns:a="http://schemas.openxmlformats.org/drawingml/2006/main" prst="line">
          <a:avLst/>
        </a:prstGeom>
        <a:ln xmlns:a="http://schemas.openxmlformats.org/drawingml/2006/main" w="25400" cmpd="sng">
          <a:solidFill>
            <a:srgbClr val="FF0000"/>
          </a:solidFill>
        </a:ln>
        <a:effectLst xmlns:a="http://schemas.openxmlformats.org/drawingml/2006/main">
          <a:outerShdw sx="1000" sy="1000" rotWithShape="0">
            <a:srgbClr val="000000"/>
          </a:outerShdw>
        </a:effectLst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0.76187</cdr:x>
      <cdr:y>0.06892</cdr:y>
    </cdr:from>
    <cdr:to>
      <cdr:x>0.86267</cdr:x>
      <cdr:y>0.21281</cdr:y>
    </cdr:to>
    <cdr:sp macro="" textlink="">
      <cdr:nvSpPr>
        <cdr:cNvPr id="4" name="楕円 3">
          <a:extLst xmlns:a="http://schemas.openxmlformats.org/drawingml/2006/main">
            <a:ext uri="{FF2B5EF4-FFF2-40B4-BE49-F238E27FC236}">
              <a16:creationId xmlns="" xmlns:a16="http://schemas.microsoft.com/office/drawing/2014/main" id="{1DBC5D92-C637-459A-A7FB-7848BC5B68EA}"/>
            </a:ext>
          </a:extLst>
        </cdr:cNvPr>
        <cdr:cNvSpPr/>
      </cdr:nvSpPr>
      <cdr:spPr>
        <a:xfrm xmlns:a="http://schemas.openxmlformats.org/drawingml/2006/main">
          <a:off x="4065892" y="228112"/>
          <a:ext cx="537966" cy="476261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>
            <a:alpha val="29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kumimoji="1" lang="ja-JP" altLang="en-US"/>
        </a:p>
      </cdr:txBody>
    </cdr:sp>
  </cdr:relSizeAnchor>
  <cdr:relSizeAnchor xmlns:cdr="http://schemas.openxmlformats.org/drawingml/2006/chartDrawing">
    <cdr:from>
      <cdr:x>0.62306</cdr:x>
      <cdr:y>0.43089</cdr:y>
    </cdr:from>
    <cdr:to>
      <cdr:x>0.91255</cdr:x>
      <cdr:y>0.74648</cdr:y>
    </cdr:to>
    <cdr:sp macro="" textlink="">
      <cdr:nvSpPr>
        <cdr:cNvPr id="5" name="吹き出し: 角を丸めた四角形 4">
          <a:extLst xmlns:a="http://schemas.openxmlformats.org/drawingml/2006/main">
            <a:ext uri="{FF2B5EF4-FFF2-40B4-BE49-F238E27FC236}">
              <a16:creationId xmlns="" xmlns:a16="http://schemas.microsoft.com/office/drawing/2014/main" id="{EAC66FC8-D849-44F7-A9A7-890DE9CAE03B}"/>
            </a:ext>
          </a:extLst>
        </cdr:cNvPr>
        <cdr:cNvSpPr/>
      </cdr:nvSpPr>
      <cdr:spPr>
        <a:xfrm xmlns:a="http://schemas.openxmlformats.org/drawingml/2006/main">
          <a:off x="3699738" y="1426226"/>
          <a:ext cx="1719011" cy="1044561"/>
        </a:xfrm>
        <a:prstGeom xmlns:a="http://schemas.openxmlformats.org/drawingml/2006/main" prst="wedgeRoundRectCallout">
          <a:avLst>
            <a:gd name="adj1" fmla="val 17827"/>
            <a:gd name="adj2" fmla="val -116643"/>
            <a:gd name="adj3" fmla="val 16667"/>
          </a:avLst>
        </a:prstGeom>
        <a:solidFill xmlns:a="http://schemas.openxmlformats.org/drawingml/2006/main">
          <a:schemeClr val="accent1">
            <a:alpha val="14000"/>
          </a:schemeClr>
        </a:solidFill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kumimoji="1" lang="ja-JP" altLang="en-US" sz="1200" b="1" dirty="0">
              <a:solidFill>
                <a:schemeClr val="tx1"/>
              </a:solidFill>
            </a:rPr>
            <a:t>浄化センター消化液を処理したため、水処理が進まず、汚泥処理にも影響が出ていました。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37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43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85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41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14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55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58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27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9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8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0EA2C-FC4E-4133-A7EB-B97B9027470D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14D8-F857-4672-9E03-33E59F680B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675851" y="893652"/>
            <a:ext cx="7027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Ｚ</a:t>
            </a:r>
            <a:r>
              <a:rPr kumimoji="1" lang="ja-JP" altLang="en-US" sz="3200" b="1" dirty="0" smtClean="0"/>
              <a:t>汚泥</a:t>
            </a:r>
            <a:r>
              <a:rPr kumimoji="1" lang="ja-JP" altLang="en-US" sz="3200" b="1" dirty="0"/>
              <a:t>処理場</a:t>
            </a:r>
            <a:r>
              <a:rPr kumimoji="1" lang="en-US" altLang="ja-JP" sz="3200" b="1" dirty="0"/>
              <a:t>BBS</a:t>
            </a:r>
            <a:r>
              <a:rPr kumimoji="1" lang="ja-JP" altLang="en-US" sz="3200" b="1" dirty="0"/>
              <a:t>導入経過報告書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78319" y="5814232"/>
            <a:ext cx="3349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大成企業㈱環境事業部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16618" y="6275897"/>
            <a:ext cx="1165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平成</a:t>
            </a:r>
            <a:r>
              <a:rPr lang="en-US" altLang="ja-JP" sz="1400" b="1" dirty="0"/>
              <a:t>30</a:t>
            </a:r>
            <a:r>
              <a:rPr lang="ja-JP" altLang="en-US" sz="1400" b="1" dirty="0"/>
              <a:t>年</a:t>
            </a:r>
            <a:r>
              <a:rPr lang="en-US" altLang="ja-JP" sz="1400" b="1" dirty="0"/>
              <a:t>3</a:t>
            </a:r>
            <a:r>
              <a:rPr lang="ja-JP" altLang="en-US" sz="1400" b="1" dirty="0"/>
              <a:t>月</a:t>
            </a:r>
            <a:endParaRPr kumimoji="1" lang="ja-JP" altLang="en-US" sz="1400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14377" y="2141379"/>
            <a:ext cx="5350933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26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A27557E3-0926-4720-9B4B-FC1E9D5818D8}"/>
              </a:ext>
            </a:extLst>
          </p:cNvPr>
          <p:cNvSpPr txBox="1"/>
          <p:nvPr/>
        </p:nvSpPr>
        <p:spPr>
          <a:xfrm>
            <a:off x="146957" y="204812"/>
            <a:ext cx="3192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Ｚ　汚泥</a:t>
            </a:r>
            <a:r>
              <a:rPr kumimoji="1" lang="ja-JP" altLang="en-US" sz="2800" dirty="0"/>
              <a:t>処理場</a:t>
            </a:r>
          </a:p>
        </p:txBody>
      </p:sp>
      <p:sp>
        <p:nvSpPr>
          <p:cNvPr id="8" name="スライド番号プレースホルダー 1">
            <a:extLst>
              <a:ext uri="{FF2B5EF4-FFF2-40B4-BE49-F238E27FC236}">
                <a16:creationId xmlns="" xmlns:a16="http://schemas.microsoft.com/office/drawing/2014/main" id="{51770DF8-1754-4F70-8A33-962EB929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958" y="765475"/>
            <a:ext cx="6207762" cy="532298"/>
          </a:xfrm>
        </p:spPr>
        <p:txBody>
          <a:bodyPr/>
          <a:lstStyle/>
          <a:p>
            <a:pPr algn="l"/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</a:rPr>
              <a:t>Ｚ</a:t>
            </a:r>
            <a:r>
              <a:rPr lang="ja-JP" altLang="en-US" sz="1600" dirty="0" smtClean="0">
                <a:solidFill>
                  <a:schemeClr val="tx1"/>
                </a:solidFill>
              </a:rPr>
              <a:t>汚泥</a:t>
            </a:r>
            <a:r>
              <a:rPr lang="ja-JP" altLang="en-US" sz="1600" dirty="0">
                <a:solidFill>
                  <a:schemeClr val="tx1"/>
                </a:solidFill>
              </a:rPr>
              <a:t>処理場につきましては、平成</a:t>
            </a:r>
            <a:r>
              <a:rPr lang="en-US" altLang="ja-JP" sz="1600" dirty="0">
                <a:solidFill>
                  <a:schemeClr val="tx1"/>
                </a:solidFill>
              </a:rPr>
              <a:t>28</a:t>
            </a:r>
            <a:r>
              <a:rPr lang="ja-JP" altLang="en-US" sz="1600" dirty="0">
                <a:solidFill>
                  <a:schemeClr val="tx1"/>
                </a:solidFill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</a:rPr>
              <a:t>12</a:t>
            </a:r>
            <a:r>
              <a:rPr lang="ja-JP" altLang="en-US" sz="1600" dirty="0">
                <a:solidFill>
                  <a:schemeClr val="tx1"/>
                </a:solidFill>
              </a:rPr>
              <a:t>月</a:t>
            </a:r>
            <a:r>
              <a:rPr lang="en-US" altLang="ja-JP" sz="1600" dirty="0">
                <a:solidFill>
                  <a:schemeClr val="tx1"/>
                </a:solidFill>
              </a:rPr>
              <a:t>2</a:t>
            </a:r>
            <a:r>
              <a:rPr lang="ja-JP" altLang="en-US" sz="1600" dirty="0">
                <a:solidFill>
                  <a:schemeClr val="tx1"/>
                </a:solidFill>
              </a:rPr>
              <a:t>日に</a:t>
            </a:r>
            <a:r>
              <a:rPr lang="en-US" altLang="ja-JP" sz="1600" dirty="0">
                <a:solidFill>
                  <a:schemeClr val="tx1"/>
                </a:solidFill>
              </a:rPr>
              <a:t>BBS</a:t>
            </a:r>
            <a:r>
              <a:rPr lang="ja-JP" altLang="en-US" sz="1600" dirty="0">
                <a:solidFill>
                  <a:schemeClr val="tx1"/>
                </a:solidFill>
              </a:rPr>
              <a:t>を導入しました。その後の経過については以下のとおりです。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スライド番号プレースホルダー 1">
            <a:extLst>
              <a:ext uri="{FF2B5EF4-FFF2-40B4-BE49-F238E27FC236}">
                <a16:creationId xmlns="" xmlns:a16="http://schemas.microsoft.com/office/drawing/2014/main" id="{69F7C78B-A6F1-4AD7-A9FB-1E42BA74EE7E}"/>
              </a:ext>
            </a:extLst>
          </p:cNvPr>
          <p:cNvSpPr txBox="1">
            <a:spLocks/>
          </p:cNvSpPr>
          <p:nvPr/>
        </p:nvSpPr>
        <p:spPr>
          <a:xfrm>
            <a:off x="112059" y="1335216"/>
            <a:ext cx="6351086" cy="10025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　平成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29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月の結果では、窒素処理が停滞しました。原因は、図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中に記載した通りです。その後処理は回復し、良好な処理水質となっています。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="" xmlns:a16="http://schemas.microsoft.com/office/drawing/2014/main" id="{88E8DE0B-E697-4D7C-91D5-B344D4426CB0}"/>
              </a:ext>
            </a:extLst>
          </p:cNvPr>
          <p:cNvSpPr/>
          <p:nvPr/>
        </p:nvSpPr>
        <p:spPr>
          <a:xfrm>
            <a:off x="112059" y="6398892"/>
            <a:ext cx="7352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000000"/>
                </a:solidFill>
                <a:latin typeface="游ゴシック" panose="020B0400000000000000" pitchFamily="50" charset="-128"/>
              </a:rPr>
              <a:t>１</a:t>
            </a:r>
            <a:r>
              <a:rPr lang="ja-JP" altLang="en-US" dirty="0">
                <a:solidFill>
                  <a:srgbClr val="000000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分離液</a:t>
            </a:r>
            <a:r>
              <a:rPr lang="en-US" altLang="ja-JP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NH4-N</a:t>
            </a:r>
            <a:r>
              <a:rPr lang="ja-JP" altLang="en-US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濃度が高く、</a:t>
            </a:r>
            <a:r>
              <a:rPr lang="en-US" altLang="ja-JP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BOD</a:t>
            </a:r>
            <a:r>
              <a:rPr lang="ja-JP" altLang="en-US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及び</a:t>
            </a:r>
            <a:r>
              <a:rPr lang="en-US" altLang="ja-JP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DO</a:t>
            </a:r>
            <a:r>
              <a:rPr lang="ja-JP" altLang="en-US" sz="1200" dirty="0">
                <a:solidFill>
                  <a:srgbClr val="000000"/>
                </a:solidFill>
                <a:latin typeface="游ゴシック" panose="020B0400000000000000" pitchFamily="50" charset="-128"/>
              </a:rPr>
              <a:t>濃度が低い。結果として、窒素処理が進んでいません。</a:t>
            </a:r>
            <a:r>
              <a:rPr lang="ja-JP" altLang="en-US" sz="1200" dirty="0"/>
              <a:t> 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="" xmlns:a16="http://schemas.microsoft.com/office/drawing/2014/main" id="{6B197D8F-C982-48E5-A507-CB18CD5F8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0620858"/>
              </p:ext>
            </p:extLst>
          </p:nvPr>
        </p:nvGraphicFramePr>
        <p:xfrm>
          <a:off x="146956" y="2375193"/>
          <a:ext cx="6207763" cy="391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図 1">
            <a:extLst>
              <a:ext uri="{FF2B5EF4-FFF2-40B4-BE49-F238E27FC236}">
                <a16:creationId xmlns="" xmlns:a16="http://schemas.microsoft.com/office/drawing/2014/main" id="{D007F6DE-2613-4E31-A877-48E785349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0486" y="148494"/>
            <a:ext cx="4580256" cy="31611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="" xmlns:a16="http://schemas.microsoft.com/office/drawing/2014/main" id="{3704D83E-E715-468D-B620-E276AEC1A1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2250" y="3309594"/>
            <a:ext cx="4596727" cy="3288634"/>
          </a:xfrm>
          <a:prstGeom prst="rect">
            <a:avLst/>
          </a:prstGeom>
        </p:spPr>
      </p:pic>
      <p:sp>
        <p:nvSpPr>
          <p:cNvPr id="14" name="テキスト ボックス 8">
            <a:extLst>
              <a:ext uri="{FF2B5EF4-FFF2-40B4-BE49-F238E27FC236}">
                <a16:creationId xmlns="" xmlns:a16="http://schemas.microsoft.com/office/drawing/2014/main" id="{63DC5953-7C09-4C39-BA83-F549C35B7C0E}"/>
              </a:ext>
            </a:extLst>
          </p:cNvPr>
          <p:cNvSpPr txBox="1"/>
          <p:nvPr/>
        </p:nvSpPr>
        <p:spPr>
          <a:xfrm>
            <a:off x="11398827" y="80987"/>
            <a:ext cx="457952" cy="24765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/>
              <a:t>表１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FA0E1A7F-D0F4-40CD-8938-E8DA24656E90}"/>
              </a:ext>
            </a:extLst>
          </p:cNvPr>
          <p:cNvSpPr txBox="1"/>
          <p:nvPr/>
        </p:nvSpPr>
        <p:spPr>
          <a:xfrm>
            <a:off x="6990927" y="5496791"/>
            <a:ext cx="4738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/>
              <a:t>※1</a:t>
            </a:r>
            <a:endParaRPr kumimoji="1" lang="ja-JP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654625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9E85ECCD-85B4-4DE1-A87D-3D52D4A7E22C}"/>
              </a:ext>
            </a:extLst>
          </p:cNvPr>
          <p:cNvSpPr txBox="1"/>
          <p:nvPr/>
        </p:nvSpPr>
        <p:spPr>
          <a:xfrm>
            <a:off x="282423" y="357187"/>
            <a:ext cx="2679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脱水汚泥含水率推移</a:t>
            </a:r>
          </a:p>
        </p:txBody>
      </p:sp>
      <p:graphicFrame>
        <p:nvGraphicFramePr>
          <p:cNvPr id="7" name="グラフ 6">
            <a:extLst>
              <a:ext uri="{FF2B5EF4-FFF2-40B4-BE49-F238E27FC236}">
                <a16:creationId xmlns="" xmlns:a16="http://schemas.microsoft.com/office/drawing/2014/main" id="{A2ECBE2D-F83B-49C3-AE20-4820CF0979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679343"/>
              </p:ext>
            </p:extLst>
          </p:nvPr>
        </p:nvGraphicFramePr>
        <p:xfrm>
          <a:off x="407550" y="961564"/>
          <a:ext cx="5938039" cy="3309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図 3">
            <a:extLst>
              <a:ext uri="{FF2B5EF4-FFF2-40B4-BE49-F238E27FC236}">
                <a16:creationId xmlns="" xmlns:a16="http://schemas.microsoft.com/office/drawing/2014/main" id="{38EF777B-B3A5-445D-841E-6EF00C31CB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703" y="357187"/>
            <a:ext cx="1352550" cy="614362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="" xmlns:a16="http://schemas.microsoft.com/office/drawing/2014/main" id="{4BC39895-25FF-4895-8899-59CC4B5353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52367" y="3062287"/>
            <a:ext cx="1333500" cy="343852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CC1DBBC9-9726-44D9-AF17-9941EFE05C1C}"/>
              </a:ext>
            </a:extLst>
          </p:cNvPr>
          <p:cNvSpPr txBox="1"/>
          <p:nvPr/>
        </p:nvSpPr>
        <p:spPr>
          <a:xfrm>
            <a:off x="8042732" y="1260716"/>
            <a:ext cx="53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欠測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1E34249F-BE23-4CB1-92EA-1BCCC1079623}"/>
              </a:ext>
            </a:extLst>
          </p:cNvPr>
          <p:cNvSpPr txBox="1"/>
          <p:nvPr/>
        </p:nvSpPr>
        <p:spPr>
          <a:xfrm>
            <a:off x="8040356" y="1537715"/>
            <a:ext cx="53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欠測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C8AA0423-1829-45F9-8C96-E0539A09D3DD}"/>
              </a:ext>
            </a:extLst>
          </p:cNvPr>
          <p:cNvSpPr txBox="1"/>
          <p:nvPr/>
        </p:nvSpPr>
        <p:spPr>
          <a:xfrm>
            <a:off x="10227303" y="4504550"/>
            <a:ext cx="53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欠測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27B05EC2-5F27-448E-8647-E38B081207C1}"/>
              </a:ext>
            </a:extLst>
          </p:cNvPr>
          <p:cNvSpPr txBox="1"/>
          <p:nvPr/>
        </p:nvSpPr>
        <p:spPr>
          <a:xfrm>
            <a:off x="304881" y="4643049"/>
            <a:ext cx="59380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脱水汚泥の凝集性が向上し、脱水汚泥含水率が低下しております。</a:t>
            </a:r>
          </a:p>
          <a:p>
            <a:r>
              <a:rPr kumimoji="1" lang="en-US" altLang="ja-JP" dirty="0"/>
              <a:t>BBS</a:t>
            </a:r>
            <a:r>
              <a:rPr kumimoji="1" lang="ja-JP" altLang="en-US" dirty="0"/>
              <a:t>導入目的である悪臭抑制については、水質の改善、脱水汚泥含水率の向上から判断して、</a:t>
            </a:r>
            <a:r>
              <a:rPr kumimoji="1" lang="en-US" altLang="ja-JP" dirty="0"/>
              <a:t>BBS</a:t>
            </a:r>
            <a:r>
              <a:rPr kumimoji="1" lang="ja-JP" altLang="en-US" dirty="0"/>
              <a:t>効果が現れていますので、徐々に改善されていくものと思料するところです。</a:t>
            </a:r>
          </a:p>
        </p:txBody>
      </p:sp>
    </p:spTree>
    <p:extLst>
      <p:ext uri="{BB962C8B-B14F-4D97-AF65-F5344CB8AC3E}">
        <p14:creationId xmlns:p14="http://schemas.microsoft.com/office/powerpoint/2010/main" val="364012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6894" y="79395"/>
            <a:ext cx="3784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財光寺汚泥処理場　処理工程図　</a:t>
            </a:r>
            <a:r>
              <a:rPr lang="en-US" altLang="ja-JP" sz="1400" b="1" dirty="0"/>
              <a:t>Q=24kl/</a:t>
            </a:r>
            <a:r>
              <a:rPr lang="ja-JP" altLang="en-US" sz="1400" b="1" dirty="0"/>
              <a:t>日</a:t>
            </a:r>
            <a:endParaRPr kumimoji="1" lang="ja-JP" altLang="en-US" sz="1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64451" y="897474"/>
            <a:ext cx="285188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受入槽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01727" y="2436989"/>
            <a:ext cx="251620" cy="56658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受入槽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0608" y="2637005"/>
            <a:ext cx="922022" cy="267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浄化槽汚泥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93524" y="1040365"/>
            <a:ext cx="560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し尿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80651" y="2439900"/>
            <a:ext cx="351656" cy="127727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夾雑物</a:t>
            </a:r>
          </a:p>
          <a:p>
            <a:r>
              <a:rPr kumimoji="1" lang="ja-JP" altLang="en-US" sz="1100" dirty="0"/>
              <a:t>除去装置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51301" y="2355261"/>
            <a:ext cx="275015" cy="14465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浄化槽汚泥   貯留槽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29384" y="2715452"/>
            <a:ext cx="336736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前曝気槽</a:t>
            </a:r>
          </a:p>
        </p:txBody>
      </p:sp>
      <p:sp>
        <p:nvSpPr>
          <p:cNvPr id="14" name="楕円 13"/>
          <p:cNvSpPr/>
          <p:nvPr/>
        </p:nvSpPr>
        <p:spPr>
          <a:xfrm>
            <a:off x="6037462" y="2614777"/>
            <a:ext cx="961232" cy="9750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68895" y="2608284"/>
            <a:ext cx="29433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固液　分離槽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49960" y="2726974"/>
            <a:ext cx="268938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分離液槽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422485" y="2709659"/>
            <a:ext cx="300913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希釈調整槽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187387" y="2811612"/>
            <a:ext cx="283571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曝気槽</a:t>
            </a:r>
          </a:p>
        </p:txBody>
      </p:sp>
      <p:sp>
        <p:nvSpPr>
          <p:cNvPr id="19" name="楕円 18"/>
          <p:cNvSpPr/>
          <p:nvPr/>
        </p:nvSpPr>
        <p:spPr>
          <a:xfrm>
            <a:off x="9788761" y="2771553"/>
            <a:ext cx="532344" cy="6110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07846" y="2786845"/>
            <a:ext cx="30214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沈殿</a:t>
            </a:r>
            <a:r>
              <a:rPr kumimoji="1" lang="ja-JP" altLang="en-US" sz="1100" dirty="0"/>
              <a:t>槽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076868" y="2786638"/>
            <a:ext cx="308656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放流槽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450977" y="2810532"/>
            <a:ext cx="285357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接触槽</a:t>
            </a:r>
          </a:p>
        </p:txBody>
      </p:sp>
      <p:sp>
        <p:nvSpPr>
          <p:cNvPr id="23" name="楕円 22"/>
          <p:cNvSpPr/>
          <p:nvPr/>
        </p:nvSpPr>
        <p:spPr>
          <a:xfrm>
            <a:off x="5006559" y="5027291"/>
            <a:ext cx="737531" cy="6649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208275" y="5053663"/>
            <a:ext cx="246765" cy="59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濃縮</a:t>
            </a:r>
            <a:r>
              <a:rPr kumimoji="1" lang="ja-JP" altLang="en-US" sz="1100" dirty="0"/>
              <a:t>槽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60567" y="4879606"/>
            <a:ext cx="305772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汚泥貯留槽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77668" y="1079952"/>
            <a:ext cx="276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C</a:t>
            </a:r>
            <a:endParaRPr lang="ja-JP" altLang="en-US" sz="1000" dirty="0"/>
          </a:p>
        </p:txBody>
      </p:sp>
      <p:sp>
        <p:nvSpPr>
          <p:cNvPr id="36" name="楕円 35"/>
          <p:cNvSpPr/>
          <p:nvPr/>
        </p:nvSpPr>
        <p:spPr>
          <a:xfrm>
            <a:off x="2032779" y="2616514"/>
            <a:ext cx="301191" cy="241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2068351" y="1066752"/>
            <a:ext cx="291392" cy="2594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624217" y="5059696"/>
            <a:ext cx="274066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脱水機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4470" y="3847896"/>
            <a:ext cx="560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搬出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708572" y="2876989"/>
            <a:ext cx="2837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放流</a:t>
            </a:r>
          </a:p>
        </p:txBody>
      </p:sp>
      <p:sp>
        <p:nvSpPr>
          <p:cNvPr id="42" name="楕円 41"/>
          <p:cNvSpPr/>
          <p:nvPr/>
        </p:nvSpPr>
        <p:spPr>
          <a:xfrm>
            <a:off x="5393977" y="1371491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36618" y="1057557"/>
            <a:ext cx="278331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し尿貯留槽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103490" y="454456"/>
            <a:ext cx="298352" cy="14465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汚泥貯留槽</a:t>
            </a:r>
          </a:p>
          <a:p>
            <a:r>
              <a:rPr lang="ja-JP" altLang="en-US" sz="1100" dirty="0">
                <a:solidFill>
                  <a:srgbClr val="FF0000"/>
                </a:solidFill>
              </a:rPr>
              <a:t>下水用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431615" y="473304"/>
            <a:ext cx="3361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下水処理場へ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2526758" y="1158845"/>
            <a:ext cx="11706" cy="1557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7" idx="3"/>
            <a:endCxn id="36" idx="2"/>
          </p:cNvCxnSpPr>
          <p:nvPr/>
        </p:nvCxnSpPr>
        <p:spPr>
          <a:xfrm>
            <a:off x="1853347" y="2720282"/>
            <a:ext cx="179432" cy="16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V="1">
            <a:off x="2285293" y="2697399"/>
            <a:ext cx="592473" cy="2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11" idx="3"/>
            <a:endCxn id="12" idx="1"/>
          </p:cNvCxnSpPr>
          <p:nvPr/>
        </p:nvCxnSpPr>
        <p:spPr>
          <a:xfrm flipV="1">
            <a:off x="3232307" y="3078536"/>
            <a:ext cx="51899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3625637" y="1522991"/>
            <a:ext cx="1318758" cy="9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5053891" y="3077645"/>
            <a:ext cx="307287" cy="1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4471667" y="3077645"/>
            <a:ext cx="282397" cy="17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6" idx="3"/>
            <a:endCxn id="37" idx="2"/>
          </p:cNvCxnSpPr>
          <p:nvPr/>
        </p:nvCxnSpPr>
        <p:spPr>
          <a:xfrm flipV="1">
            <a:off x="1849639" y="1196463"/>
            <a:ext cx="218712" cy="1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V="1">
            <a:off x="5361178" y="4620645"/>
            <a:ext cx="999389" cy="12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stCxn id="334" idx="6"/>
          </p:cNvCxnSpPr>
          <p:nvPr/>
        </p:nvCxnSpPr>
        <p:spPr>
          <a:xfrm flipV="1">
            <a:off x="7441743" y="6135512"/>
            <a:ext cx="571611" cy="14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2077668" y="3443242"/>
            <a:ext cx="834069" cy="20797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 flipH="1" flipV="1">
            <a:off x="3629884" y="1505093"/>
            <a:ext cx="2004" cy="1192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2343317" y="1171170"/>
            <a:ext cx="23237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3972566" y="3088347"/>
            <a:ext cx="333869" cy="4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5363170" y="2608285"/>
            <a:ext cx="323373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凝集混和槽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408901" y="1426756"/>
            <a:ext cx="377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cxnSp>
        <p:nvCxnSpPr>
          <p:cNvPr id="90" name="直線矢印コネクタ 89"/>
          <p:cNvCxnSpPr/>
          <p:nvPr/>
        </p:nvCxnSpPr>
        <p:spPr>
          <a:xfrm>
            <a:off x="5693916" y="1515705"/>
            <a:ext cx="363424" cy="7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 flipH="1">
            <a:off x="2085856" y="3464039"/>
            <a:ext cx="10528" cy="268217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テキスト ボックス 95"/>
          <p:cNvSpPr txBox="1"/>
          <p:nvPr/>
        </p:nvSpPr>
        <p:spPr>
          <a:xfrm>
            <a:off x="6674164" y="1199593"/>
            <a:ext cx="297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cxnSp>
        <p:nvCxnSpPr>
          <p:cNvPr id="99" name="直線コネクタ 98"/>
          <p:cNvCxnSpPr>
            <a:stCxn id="44" idx="3"/>
            <a:endCxn id="42" idx="2"/>
          </p:cNvCxnSpPr>
          <p:nvPr/>
        </p:nvCxnSpPr>
        <p:spPr>
          <a:xfrm flipV="1">
            <a:off x="5214949" y="1526916"/>
            <a:ext cx="17902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>
            <a:off x="5656171" y="3077644"/>
            <a:ext cx="388549" cy="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>
            <a:stCxn id="14" idx="6"/>
            <a:endCxn id="16" idx="1"/>
          </p:cNvCxnSpPr>
          <p:nvPr/>
        </p:nvCxnSpPr>
        <p:spPr>
          <a:xfrm>
            <a:off x="6998694" y="3102300"/>
            <a:ext cx="551266" cy="9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V="1">
            <a:off x="8468070" y="4556191"/>
            <a:ext cx="862200" cy="622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269" idx="3"/>
          </p:cNvCxnSpPr>
          <p:nvPr/>
        </p:nvCxnSpPr>
        <p:spPr>
          <a:xfrm flipV="1">
            <a:off x="9652162" y="4548680"/>
            <a:ext cx="379276" cy="1374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>
            <a:endCxn id="20" idx="2"/>
          </p:cNvCxnSpPr>
          <p:nvPr/>
        </p:nvCxnSpPr>
        <p:spPr>
          <a:xfrm flipH="1" flipV="1">
            <a:off x="10058916" y="3387009"/>
            <a:ext cx="12681" cy="117782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>
            <a:stCxn id="353" idx="3"/>
          </p:cNvCxnSpPr>
          <p:nvPr/>
        </p:nvCxnSpPr>
        <p:spPr>
          <a:xfrm flipV="1">
            <a:off x="8853782" y="5333093"/>
            <a:ext cx="1682720" cy="15872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/>
          <p:nvPr/>
        </p:nvCxnSpPr>
        <p:spPr>
          <a:xfrm flipV="1">
            <a:off x="8470885" y="3626970"/>
            <a:ext cx="2765" cy="973907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>
            <a:endCxn id="23" idx="4"/>
          </p:cNvCxnSpPr>
          <p:nvPr/>
        </p:nvCxnSpPr>
        <p:spPr>
          <a:xfrm flipV="1">
            <a:off x="5361178" y="5692267"/>
            <a:ext cx="14147" cy="835843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/>
          <p:nvPr/>
        </p:nvCxnSpPr>
        <p:spPr>
          <a:xfrm flipH="1" flipV="1">
            <a:off x="7365138" y="5329060"/>
            <a:ext cx="3242" cy="705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テキスト ボックス 129"/>
          <p:cNvSpPr txBox="1"/>
          <p:nvPr/>
        </p:nvSpPr>
        <p:spPr>
          <a:xfrm>
            <a:off x="7979827" y="5990663"/>
            <a:ext cx="643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ﾎﾟﾘﾏｰ</a:t>
            </a:r>
          </a:p>
        </p:txBody>
      </p:sp>
      <p:sp>
        <p:nvSpPr>
          <p:cNvPr id="131" name="楕円 130"/>
          <p:cNvSpPr/>
          <p:nvPr/>
        </p:nvSpPr>
        <p:spPr>
          <a:xfrm>
            <a:off x="10156863" y="4869561"/>
            <a:ext cx="1407207" cy="1179871"/>
          </a:xfrm>
          <a:prstGeom prst="ellipse">
            <a:avLst/>
          </a:prstGeom>
          <a:solidFill>
            <a:schemeClr val="accent2">
              <a:lumMod val="75000"/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310947" y="4262549"/>
            <a:ext cx="1184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悪臭場外拡散</a:t>
            </a:r>
          </a:p>
        </p:txBody>
      </p:sp>
      <p:cxnSp>
        <p:nvCxnSpPr>
          <p:cNvPr id="133" name="直線矢印コネクタ 132"/>
          <p:cNvCxnSpPr/>
          <p:nvPr/>
        </p:nvCxnSpPr>
        <p:spPr>
          <a:xfrm>
            <a:off x="1203342" y="1163884"/>
            <a:ext cx="363424" cy="7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矢印コネクタ 133"/>
          <p:cNvCxnSpPr>
            <a:endCxn id="7" idx="1"/>
          </p:cNvCxnSpPr>
          <p:nvPr/>
        </p:nvCxnSpPr>
        <p:spPr>
          <a:xfrm flipV="1">
            <a:off x="1198932" y="2720282"/>
            <a:ext cx="402795" cy="19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楕円 135"/>
          <p:cNvSpPr/>
          <p:nvPr/>
        </p:nvSpPr>
        <p:spPr>
          <a:xfrm>
            <a:off x="215223" y="3681192"/>
            <a:ext cx="1407207" cy="1179871"/>
          </a:xfrm>
          <a:prstGeom prst="ellipse">
            <a:avLst/>
          </a:prstGeom>
          <a:solidFill>
            <a:schemeClr val="accent2">
              <a:lumMod val="75000"/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0580247" y="5224389"/>
            <a:ext cx="560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搬出</a:t>
            </a: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0300696" y="5614081"/>
            <a:ext cx="1238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</a:rPr>
              <a:t>悪臭場外拡散</a:t>
            </a: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2252353" y="3197438"/>
            <a:ext cx="498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err="1"/>
              <a:t>し渣</a:t>
            </a:r>
            <a:endParaRPr kumimoji="1" lang="ja-JP" altLang="en-US" sz="1200" dirty="0"/>
          </a:p>
        </p:txBody>
      </p:sp>
      <p:cxnSp>
        <p:nvCxnSpPr>
          <p:cNvPr id="145" name="直線矢印コネクタ 144"/>
          <p:cNvCxnSpPr/>
          <p:nvPr/>
        </p:nvCxnSpPr>
        <p:spPr>
          <a:xfrm flipH="1">
            <a:off x="1133063" y="3991419"/>
            <a:ext cx="780026" cy="10365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V="1">
            <a:off x="5372566" y="4620645"/>
            <a:ext cx="0" cy="413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 flipH="1" flipV="1">
            <a:off x="10593655" y="2041703"/>
            <a:ext cx="2" cy="144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V="1">
            <a:off x="5528693" y="3565429"/>
            <a:ext cx="4610" cy="462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6377534" y="1267063"/>
            <a:ext cx="271838" cy="4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 flipV="1">
            <a:off x="6934189" y="1267063"/>
            <a:ext cx="523754" cy="14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>
            <a:stCxn id="248" idx="3"/>
            <a:endCxn id="331" idx="2"/>
          </p:cNvCxnSpPr>
          <p:nvPr/>
        </p:nvCxnSpPr>
        <p:spPr>
          <a:xfrm flipV="1">
            <a:off x="4985219" y="4148016"/>
            <a:ext cx="391645" cy="7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/>
          <p:cNvCxnSpPr/>
          <p:nvPr/>
        </p:nvCxnSpPr>
        <p:spPr>
          <a:xfrm>
            <a:off x="8202600" y="3109803"/>
            <a:ext cx="257498" cy="5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/>
          <p:cNvCxnSpPr>
            <a:endCxn id="18" idx="1"/>
          </p:cNvCxnSpPr>
          <p:nvPr/>
        </p:nvCxnSpPr>
        <p:spPr>
          <a:xfrm flipV="1">
            <a:off x="8693797" y="3111694"/>
            <a:ext cx="493590" cy="7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/>
          <p:cNvCxnSpPr/>
          <p:nvPr/>
        </p:nvCxnSpPr>
        <p:spPr>
          <a:xfrm flipV="1">
            <a:off x="9435493" y="3092056"/>
            <a:ext cx="334083" cy="11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矢印コネクタ 177"/>
          <p:cNvCxnSpPr>
            <a:stCxn id="22" idx="3"/>
            <a:endCxn id="21" idx="1"/>
          </p:cNvCxnSpPr>
          <p:nvPr/>
        </p:nvCxnSpPr>
        <p:spPr>
          <a:xfrm flipV="1">
            <a:off x="10736334" y="3109804"/>
            <a:ext cx="340534" cy="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矢印コネクタ 178"/>
          <p:cNvCxnSpPr/>
          <p:nvPr/>
        </p:nvCxnSpPr>
        <p:spPr>
          <a:xfrm flipV="1">
            <a:off x="10262855" y="3116813"/>
            <a:ext cx="200641" cy="14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/>
          <p:nvPr/>
        </p:nvCxnSpPr>
        <p:spPr>
          <a:xfrm>
            <a:off x="6822738" y="4626892"/>
            <a:ext cx="851128" cy="7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>
            <a:stCxn id="466" idx="2"/>
            <a:endCxn id="332" idx="4"/>
          </p:cNvCxnSpPr>
          <p:nvPr/>
        </p:nvCxnSpPr>
        <p:spPr>
          <a:xfrm flipV="1">
            <a:off x="9441973" y="4735250"/>
            <a:ext cx="301" cy="40993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矢印コネクタ 186"/>
          <p:cNvCxnSpPr>
            <a:stCxn id="330" idx="4"/>
            <a:endCxn id="25" idx="0"/>
          </p:cNvCxnSpPr>
          <p:nvPr/>
        </p:nvCxnSpPr>
        <p:spPr>
          <a:xfrm>
            <a:off x="6506788" y="4207660"/>
            <a:ext cx="6665" cy="671946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矢印コネクタ 193"/>
          <p:cNvCxnSpPr>
            <a:stCxn id="23" idx="6"/>
            <a:endCxn id="25" idx="1"/>
          </p:cNvCxnSpPr>
          <p:nvPr/>
        </p:nvCxnSpPr>
        <p:spPr>
          <a:xfrm flipV="1">
            <a:off x="5744090" y="5348966"/>
            <a:ext cx="616477" cy="10813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線矢印コネクタ 215"/>
          <p:cNvCxnSpPr>
            <a:stCxn id="38" idx="0"/>
            <a:endCxn id="16" idx="2"/>
          </p:cNvCxnSpPr>
          <p:nvPr/>
        </p:nvCxnSpPr>
        <p:spPr>
          <a:xfrm flipH="1" flipV="1">
            <a:off x="7684429" y="3496415"/>
            <a:ext cx="76821" cy="156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>
            <a:endCxn id="16" idx="2"/>
          </p:cNvCxnSpPr>
          <p:nvPr/>
        </p:nvCxnSpPr>
        <p:spPr>
          <a:xfrm flipV="1">
            <a:off x="7668229" y="3496415"/>
            <a:ext cx="16200" cy="112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円弧 234"/>
          <p:cNvSpPr/>
          <p:nvPr/>
        </p:nvSpPr>
        <p:spPr>
          <a:xfrm flipH="1">
            <a:off x="6349203" y="4349297"/>
            <a:ext cx="475586" cy="427351"/>
          </a:xfrm>
          <a:prstGeom prst="arc">
            <a:avLst>
              <a:gd name="adj1" fmla="val 10255282"/>
              <a:gd name="adj2" fmla="val 721282"/>
            </a:avLst>
          </a:prstGeom>
          <a:ln w="19050" cmpd="sng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0" name="直線コネクタ 239"/>
          <p:cNvCxnSpPr>
            <a:endCxn id="14" idx="4"/>
          </p:cNvCxnSpPr>
          <p:nvPr/>
        </p:nvCxnSpPr>
        <p:spPr>
          <a:xfrm flipV="1">
            <a:off x="6516063" y="3589823"/>
            <a:ext cx="2015" cy="32704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テキスト ボックス 243"/>
          <p:cNvSpPr txBox="1"/>
          <p:nvPr/>
        </p:nvSpPr>
        <p:spPr>
          <a:xfrm>
            <a:off x="7639494" y="4640069"/>
            <a:ext cx="9020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脱水分離液</a:t>
            </a: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5383955" y="4380428"/>
            <a:ext cx="61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上澄液</a:t>
            </a:r>
          </a:p>
        </p:txBody>
      </p:sp>
      <p:sp>
        <p:nvSpPr>
          <p:cNvPr id="247" name="テキスト ボックス 246"/>
          <p:cNvSpPr txBox="1"/>
          <p:nvPr/>
        </p:nvSpPr>
        <p:spPr>
          <a:xfrm>
            <a:off x="8177391" y="3697797"/>
            <a:ext cx="3963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返送汚泥</a:t>
            </a:r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4341568" y="4001784"/>
            <a:ext cx="643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ﾎﾟﾘﾏｰ</a:t>
            </a:r>
          </a:p>
        </p:txBody>
      </p:sp>
      <p:sp>
        <p:nvSpPr>
          <p:cNvPr id="269" name="テキスト ボックス 268"/>
          <p:cNvSpPr txBox="1"/>
          <p:nvPr/>
        </p:nvSpPr>
        <p:spPr>
          <a:xfrm>
            <a:off x="9313958" y="4439309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0" name="テキスト ボックス 269"/>
          <p:cNvSpPr txBox="1"/>
          <p:nvPr/>
        </p:nvSpPr>
        <p:spPr>
          <a:xfrm>
            <a:off x="5388464" y="4044815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1" name="テキスト ボックス 270"/>
          <p:cNvSpPr txBox="1"/>
          <p:nvPr/>
        </p:nvSpPr>
        <p:spPr>
          <a:xfrm>
            <a:off x="10464806" y="2196121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3" name="テキスト ボックス 272"/>
          <p:cNvSpPr txBox="1"/>
          <p:nvPr/>
        </p:nvSpPr>
        <p:spPr>
          <a:xfrm>
            <a:off x="8446293" y="2283881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4" name="テキスト ボックス 273"/>
          <p:cNvSpPr txBox="1"/>
          <p:nvPr/>
        </p:nvSpPr>
        <p:spPr>
          <a:xfrm>
            <a:off x="7817695" y="1692811"/>
            <a:ext cx="457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5" name="テキスト ボックス 274"/>
          <p:cNvSpPr txBox="1"/>
          <p:nvPr/>
        </p:nvSpPr>
        <p:spPr>
          <a:xfrm>
            <a:off x="6368895" y="3962237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76" name="テキスト ボックス 275"/>
          <p:cNvSpPr txBox="1"/>
          <p:nvPr/>
        </p:nvSpPr>
        <p:spPr>
          <a:xfrm>
            <a:off x="4277065" y="2995182"/>
            <a:ext cx="3382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292" name="テキスト ボックス 291"/>
          <p:cNvSpPr txBox="1"/>
          <p:nvPr/>
        </p:nvSpPr>
        <p:spPr>
          <a:xfrm>
            <a:off x="2043231" y="2607058"/>
            <a:ext cx="276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/>
              <a:t>C</a:t>
            </a:r>
            <a:endParaRPr lang="ja-JP" altLang="en-US" sz="1000" dirty="0"/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1919413" y="3751577"/>
            <a:ext cx="353943" cy="88156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" dirty="0" err="1"/>
              <a:t>し渣</a:t>
            </a:r>
            <a:r>
              <a:rPr lang="ja-JP" altLang="en-US" sz="1100" dirty="0"/>
              <a:t>ホッパ</a:t>
            </a:r>
            <a:r>
              <a:rPr lang="en-US" altLang="ja-JP" sz="1100" dirty="0"/>
              <a:t>-</a:t>
            </a:r>
            <a:endParaRPr kumimoji="1" lang="ja-JP" altLang="en-US" sz="1100" dirty="0"/>
          </a:p>
        </p:txBody>
      </p:sp>
      <p:sp>
        <p:nvSpPr>
          <p:cNvPr id="327" name="テキスト ボックス 326"/>
          <p:cNvSpPr txBox="1"/>
          <p:nvPr/>
        </p:nvSpPr>
        <p:spPr>
          <a:xfrm>
            <a:off x="7232814" y="6041080"/>
            <a:ext cx="3770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329" name="楕円 328"/>
          <p:cNvSpPr/>
          <p:nvPr/>
        </p:nvSpPr>
        <p:spPr>
          <a:xfrm>
            <a:off x="7723700" y="1635838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0" name="楕円 329"/>
          <p:cNvSpPr/>
          <p:nvPr/>
        </p:nvSpPr>
        <p:spPr>
          <a:xfrm>
            <a:off x="6374149" y="3896810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1" name="楕円 330"/>
          <p:cNvSpPr/>
          <p:nvPr/>
        </p:nvSpPr>
        <p:spPr>
          <a:xfrm>
            <a:off x="5376864" y="3992591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2" name="楕円 331"/>
          <p:cNvSpPr/>
          <p:nvPr/>
        </p:nvSpPr>
        <p:spPr>
          <a:xfrm>
            <a:off x="9280549" y="4342755"/>
            <a:ext cx="323449" cy="3924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3" name="楕円 332"/>
          <p:cNvSpPr/>
          <p:nvPr/>
        </p:nvSpPr>
        <p:spPr>
          <a:xfrm>
            <a:off x="8438164" y="2234909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楕円 333"/>
          <p:cNvSpPr/>
          <p:nvPr/>
        </p:nvSpPr>
        <p:spPr>
          <a:xfrm>
            <a:off x="7250378" y="6000739"/>
            <a:ext cx="191365" cy="2977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5" name="楕円 334"/>
          <p:cNvSpPr/>
          <p:nvPr/>
        </p:nvSpPr>
        <p:spPr>
          <a:xfrm>
            <a:off x="10448197" y="2145562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6" name="楕円 335"/>
          <p:cNvSpPr/>
          <p:nvPr/>
        </p:nvSpPr>
        <p:spPr>
          <a:xfrm>
            <a:off x="6664718" y="1138200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7" name="楕円 336"/>
          <p:cNvSpPr/>
          <p:nvPr/>
        </p:nvSpPr>
        <p:spPr>
          <a:xfrm>
            <a:off x="4255764" y="2946875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3" name="テキスト ボックス 352"/>
          <p:cNvSpPr txBox="1"/>
          <p:nvPr/>
        </p:nvSpPr>
        <p:spPr>
          <a:xfrm>
            <a:off x="8499839" y="4908184"/>
            <a:ext cx="353943" cy="88156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" dirty="0"/>
              <a:t>汚泥ホッパ</a:t>
            </a:r>
            <a:r>
              <a:rPr lang="en-US" altLang="ja-JP" sz="1100" dirty="0"/>
              <a:t>-</a:t>
            </a:r>
            <a:endParaRPr kumimoji="1" lang="ja-JP" altLang="en-US" sz="1100" dirty="0"/>
          </a:p>
        </p:txBody>
      </p:sp>
      <p:cxnSp>
        <p:nvCxnSpPr>
          <p:cNvPr id="402" name="直線矢印コネクタ 401"/>
          <p:cNvCxnSpPr/>
          <p:nvPr/>
        </p:nvCxnSpPr>
        <p:spPr>
          <a:xfrm flipV="1">
            <a:off x="11419593" y="3085338"/>
            <a:ext cx="340534" cy="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直線矢印コネクタ 409"/>
          <p:cNvCxnSpPr>
            <a:endCxn id="38" idx="1"/>
          </p:cNvCxnSpPr>
          <p:nvPr/>
        </p:nvCxnSpPr>
        <p:spPr>
          <a:xfrm flipV="1">
            <a:off x="6727941" y="5359778"/>
            <a:ext cx="896276" cy="9638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直線矢印コネクタ 411"/>
          <p:cNvCxnSpPr/>
          <p:nvPr/>
        </p:nvCxnSpPr>
        <p:spPr>
          <a:xfrm flipV="1">
            <a:off x="7917747" y="5366768"/>
            <a:ext cx="569707" cy="11510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1" name="テキスト ボックス 440"/>
          <p:cNvSpPr txBox="1"/>
          <p:nvPr/>
        </p:nvSpPr>
        <p:spPr>
          <a:xfrm>
            <a:off x="10410844" y="472762"/>
            <a:ext cx="353943" cy="155487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"/>
              <a:t>次亜塩素酸ナトリウム</a:t>
            </a:r>
            <a:endParaRPr kumimoji="1" lang="ja-JP" altLang="en-US" sz="1100" dirty="0"/>
          </a:p>
        </p:txBody>
      </p:sp>
      <p:cxnSp>
        <p:nvCxnSpPr>
          <p:cNvPr id="443" name="直線矢印コネクタ 442"/>
          <p:cNvCxnSpPr>
            <a:endCxn id="22" idx="0"/>
          </p:cNvCxnSpPr>
          <p:nvPr/>
        </p:nvCxnSpPr>
        <p:spPr>
          <a:xfrm>
            <a:off x="10593655" y="2436989"/>
            <a:ext cx="1" cy="373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円弧 465"/>
          <p:cNvSpPr/>
          <p:nvPr/>
        </p:nvSpPr>
        <p:spPr>
          <a:xfrm flipH="1">
            <a:off x="8499839" y="5080911"/>
            <a:ext cx="1127269" cy="496298"/>
          </a:xfrm>
          <a:prstGeom prst="arc">
            <a:avLst>
              <a:gd name="adj1" fmla="val 9304826"/>
              <a:gd name="adj2" fmla="val 12354606"/>
            </a:avLst>
          </a:prstGeom>
          <a:ln w="19050" cmpd="sng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7" name="直線コネクタ 466"/>
          <p:cNvCxnSpPr>
            <a:endCxn id="466" idx="0"/>
          </p:cNvCxnSpPr>
          <p:nvPr/>
        </p:nvCxnSpPr>
        <p:spPr>
          <a:xfrm flipH="1" flipV="1">
            <a:off x="9451165" y="5509181"/>
            <a:ext cx="20133" cy="101250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直線コネクタ 468"/>
          <p:cNvCxnSpPr>
            <a:cxnSpLocks/>
          </p:cNvCxnSpPr>
          <p:nvPr/>
        </p:nvCxnSpPr>
        <p:spPr>
          <a:xfrm flipV="1">
            <a:off x="5361178" y="6489989"/>
            <a:ext cx="4100053" cy="30505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テキスト ボックス 472"/>
          <p:cNvSpPr txBox="1"/>
          <p:nvPr/>
        </p:nvSpPr>
        <p:spPr>
          <a:xfrm>
            <a:off x="5711526" y="3707593"/>
            <a:ext cx="1084081" cy="259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FF0000"/>
                </a:solidFill>
              </a:rPr>
              <a:t>固液分離汚泥</a:t>
            </a:r>
          </a:p>
        </p:txBody>
      </p:sp>
      <p:sp>
        <p:nvSpPr>
          <p:cNvPr id="474" name="楕円 473"/>
          <p:cNvSpPr/>
          <p:nvPr/>
        </p:nvSpPr>
        <p:spPr>
          <a:xfrm>
            <a:off x="5839833" y="4713557"/>
            <a:ext cx="1407207" cy="1179871"/>
          </a:xfrm>
          <a:prstGeom prst="ellipse">
            <a:avLst/>
          </a:prstGeom>
          <a:solidFill>
            <a:srgbClr val="C00000">
              <a:alpha val="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9" name="直線矢印コネクタ 478"/>
          <p:cNvCxnSpPr/>
          <p:nvPr/>
        </p:nvCxnSpPr>
        <p:spPr>
          <a:xfrm>
            <a:off x="9265190" y="2523533"/>
            <a:ext cx="4396" cy="32917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" name="テキスト ボックス 480"/>
          <p:cNvSpPr txBox="1"/>
          <p:nvPr/>
        </p:nvSpPr>
        <p:spPr>
          <a:xfrm>
            <a:off x="9023733" y="2071555"/>
            <a:ext cx="1314020" cy="43088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種菌・活性剤投入</a:t>
            </a:r>
          </a:p>
          <a:p>
            <a:r>
              <a:rPr lang="ja-JP" altLang="en-US" sz="1100" dirty="0">
                <a:solidFill>
                  <a:srgbClr val="FF0000"/>
                </a:solidFill>
              </a:rPr>
              <a:t>曝気停止</a:t>
            </a:r>
            <a:r>
              <a:rPr lang="en-US" altLang="ja-JP" sz="1100" dirty="0">
                <a:solidFill>
                  <a:srgbClr val="FF0000"/>
                </a:solidFill>
              </a:rPr>
              <a:t>20</a:t>
            </a:r>
            <a:r>
              <a:rPr lang="ja-JP" altLang="en-US" sz="1100" dirty="0">
                <a:solidFill>
                  <a:srgbClr val="FF0000"/>
                </a:solidFill>
              </a:rPr>
              <a:t>分前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8432044" y="1433828"/>
            <a:ext cx="285188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受入槽</a:t>
            </a:r>
          </a:p>
        </p:txBody>
      </p:sp>
      <p:cxnSp>
        <p:nvCxnSpPr>
          <p:cNvPr id="486" name="直線矢印コネクタ 485"/>
          <p:cNvCxnSpPr/>
          <p:nvPr/>
        </p:nvCxnSpPr>
        <p:spPr>
          <a:xfrm>
            <a:off x="8576332" y="1049005"/>
            <a:ext cx="0" cy="402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テキスト ボックス 487"/>
          <p:cNvSpPr txBox="1"/>
          <p:nvPr/>
        </p:nvSpPr>
        <p:spPr>
          <a:xfrm>
            <a:off x="8428739" y="640217"/>
            <a:ext cx="2837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井水</a:t>
            </a:r>
          </a:p>
        </p:txBody>
      </p:sp>
      <p:cxnSp>
        <p:nvCxnSpPr>
          <p:cNvPr id="489" name="直線矢印コネクタ 488"/>
          <p:cNvCxnSpPr>
            <a:endCxn id="17" idx="0"/>
          </p:cNvCxnSpPr>
          <p:nvPr/>
        </p:nvCxnSpPr>
        <p:spPr>
          <a:xfrm>
            <a:off x="8572941" y="2497716"/>
            <a:ext cx="1" cy="211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1" name="直線コネクタ 490"/>
          <p:cNvCxnSpPr>
            <a:stCxn id="483" idx="2"/>
            <a:endCxn id="333" idx="0"/>
          </p:cNvCxnSpPr>
          <p:nvPr/>
        </p:nvCxnSpPr>
        <p:spPr>
          <a:xfrm flipH="1">
            <a:off x="8570803" y="2033992"/>
            <a:ext cx="3835" cy="2009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直線コネクタ 495"/>
          <p:cNvCxnSpPr/>
          <p:nvPr/>
        </p:nvCxnSpPr>
        <p:spPr>
          <a:xfrm flipH="1" flipV="1">
            <a:off x="11231196" y="304800"/>
            <a:ext cx="4570" cy="2455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直線コネクタ 497"/>
          <p:cNvCxnSpPr/>
          <p:nvPr/>
        </p:nvCxnSpPr>
        <p:spPr>
          <a:xfrm>
            <a:off x="6242355" y="304800"/>
            <a:ext cx="499513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直線矢印コネクタ 499"/>
          <p:cNvCxnSpPr/>
          <p:nvPr/>
        </p:nvCxnSpPr>
        <p:spPr>
          <a:xfrm>
            <a:off x="6242355" y="304800"/>
            <a:ext cx="0" cy="177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直線コネクタ 503"/>
          <p:cNvCxnSpPr/>
          <p:nvPr/>
        </p:nvCxnSpPr>
        <p:spPr>
          <a:xfrm flipV="1">
            <a:off x="7969382" y="1796910"/>
            <a:ext cx="490716" cy="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直線矢印コネクタ 509"/>
          <p:cNvCxnSpPr>
            <a:stCxn id="329" idx="2"/>
          </p:cNvCxnSpPr>
          <p:nvPr/>
        </p:nvCxnSpPr>
        <p:spPr>
          <a:xfrm flipH="1">
            <a:off x="6388067" y="1791263"/>
            <a:ext cx="1335633" cy="1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直線矢印コネクタ 512"/>
          <p:cNvCxnSpPr/>
          <p:nvPr/>
        </p:nvCxnSpPr>
        <p:spPr>
          <a:xfrm>
            <a:off x="7627539" y="1814492"/>
            <a:ext cx="645" cy="919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テキスト ボックス 515"/>
          <p:cNvSpPr txBox="1"/>
          <p:nvPr/>
        </p:nvSpPr>
        <p:spPr>
          <a:xfrm>
            <a:off x="7083743" y="2281990"/>
            <a:ext cx="613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希釈水</a:t>
            </a:r>
          </a:p>
        </p:txBody>
      </p:sp>
      <p:cxnSp>
        <p:nvCxnSpPr>
          <p:cNvPr id="520" name="直線矢印コネクタ 519"/>
          <p:cNvCxnSpPr/>
          <p:nvPr/>
        </p:nvCxnSpPr>
        <p:spPr>
          <a:xfrm>
            <a:off x="7812857" y="2557727"/>
            <a:ext cx="667" cy="187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テキスト ボックス 529"/>
          <p:cNvSpPr txBox="1"/>
          <p:nvPr/>
        </p:nvSpPr>
        <p:spPr>
          <a:xfrm>
            <a:off x="7627539" y="2359515"/>
            <a:ext cx="771014" cy="25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脱臭廃水</a:t>
            </a:r>
          </a:p>
        </p:txBody>
      </p:sp>
      <p:cxnSp>
        <p:nvCxnSpPr>
          <p:cNvPr id="532" name="直線コネクタ 531"/>
          <p:cNvCxnSpPr/>
          <p:nvPr/>
        </p:nvCxnSpPr>
        <p:spPr>
          <a:xfrm flipH="1" flipV="1">
            <a:off x="11279973" y="226142"/>
            <a:ext cx="19985" cy="2530454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直線コネクタ 533"/>
          <p:cNvCxnSpPr/>
          <p:nvPr/>
        </p:nvCxnSpPr>
        <p:spPr>
          <a:xfrm flipV="1">
            <a:off x="6313137" y="221996"/>
            <a:ext cx="4966836" cy="33416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直線コネクタ 536"/>
          <p:cNvCxnSpPr/>
          <p:nvPr/>
        </p:nvCxnSpPr>
        <p:spPr>
          <a:xfrm>
            <a:off x="6432343" y="1730872"/>
            <a:ext cx="1134412" cy="6809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8" name="直線コネクタ 537"/>
          <p:cNvCxnSpPr/>
          <p:nvPr/>
        </p:nvCxnSpPr>
        <p:spPr>
          <a:xfrm flipV="1">
            <a:off x="6313137" y="236042"/>
            <a:ext cx="13761" cy="218414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テキスト ボックス 561"/>
          <p:cNvSpPr txBox="1"/>
          <p:nvPr/>
        </p:nvSpPr>
        <p:spPr>
          <a:xfrm>
            <a:off x="7979308" y="2986692"/>
            <a:ext cx="2474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P</a:t>
            </a:r>
            <a:endParaRPr kumimoji="1" lang="ja-JP" altLang="en-US" sz="1000" dirty="0"/>
          </a:p>
        </p:txBody>
      </p:sp>
      <p:sp>
        <p:nvSpPr>
          <p:cNvPr id="564" name="楕円 563"/>
          <p:cNvSpPr/>
          <p:nvPr/>
        </p:nvSpPr>
        <p:spPr>
          <a:xfrm>
            <a:off x="7969382" y="2946875"/>
            <a:ext cx="265277" cy="310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5" name="直線コネクタ 564"/>
          <p:cNvCxnSpPr>
            <a:endCxn id="564" idx="2"/>
          </p:cNvCxnSpPr>
          <p:nvPr/>
        </p:nvCxnSpPr>
        <p:spPr>
          <a:xfrm>
            <a:off x="7817695" y="3100172"/>
            <a:ext cx="151687" cy="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直線コネクタ 570"/>
          <p:cNvCxnSpPr/>
          <p:nvPr/>
        </p:nvCxnSpPr>
        <p:spPr>
          <a:xfrm flipV="1">
            <a:off x="8334714" y="2058623"/>
            <a:ext cx="12419" cy="1033810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直線コネクタ 572"/>
          <p:cNvCxnSpPr/>
          <p:nvPr/>
        </p:nvCxnSpPr>
        <p:spPr>
          <a:xfrm flipV="1">
            <a:off x="6319275" y="2066527"/>
            <a:ext cx="2024726" cy="27411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直線コネクタ 574"/>
          <p:cNvCxnSpPr/>
          <p:nvPr/>
        </p:nvCxnSpPr>
        <p:spPr>
          <a:xfrm flipH="1" flipV="1">
            <a:off x="6310400" y="1873043"/>
            <a:ext cx="12409" cy="231980"/>
          </a:xfrm>
          <a:prstGeom prst="line">
            <a:avLst/>
          </a:prstGeom>
          <a:ln w="47625" cmpd="tri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直線コネクタ 576"/>
          <p:cNvCxnSpPr/>
          <p:nvPr/>
        </p:nvCxnSpPr>
        <p:spPr>
          <a:xfrm flipH="1" flipV="1">
            <a:off x="8292294" y="2105941"/>
            <a:ext cx="7707" cy="986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直線コネクタ 582"/>
          <p:cNvCxnSpPr/>
          <p:nvPr/>
        </p:nvCxnSpPr>
        <p:spPr>
          <a:xfrm flipV="1">
            <a:off x="7761250" y="2126990"/>
            <a:ext cx="538751" cy="8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円弧 584"/>
          <p:cNvSpPr/>
          <p:nvPr/>
        </p:nvSpPr>
        <p:spPr>
          <a:xfrm flipH="1" flipV="1">
            <a:off x="7502719" y="2039101"/>
            <a:ext cx="275329" cy="221684"/>
          </a:xfrm>
          <a:prstGeom prst="arc">
            <a:avLst>
              <a:gd name="adj1" fmla="val 9377350"/>
              <a:gd name="adj2" fmla="val 721282"/>
            </a:avLst>
          </a:prstGeom>
          <a:ln w="19050" cmpd="sng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6" name="直線コネクタ 585"/>
          <p:cNvCxnSpPr>
            <a:endCxn id="585" idx="2"/>
          </p:cNvCxnSpPr>
          <p:nvPr/>
        </p:nvCxnSpPr>
        <p:spPr>
          <a:xfrm flipV="1">
            <a:off x="6283317" y="2121602"/>
            <a:ext cx="1223978" cy="31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直線矢印コネクタ 587"/>
          <p:cNvCxnSpPr/>
          <p:nvPr/>
        </p:nvCxnSpPr>
        <p:spPr>
          <a:xfrm flipH="1" flipV="1">
            <a:off x="6265780" y="1877689"/>
            <a:ext cx="7497" cy="308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0" name="テキスト ボックス 9">
            <a:extLst>
              <a:ext uri="{FF2B5EF4-FFF2-40B4-BE49-F238E27FC236}">
                <a16:creationId xmlns="" xmlns:a16="http://schemas.microsoft.com/office/drawing/2014/main" id="{F241978D-4154-45B0-917F-47697556D494}"/>
              </a:ext>
            </a:extLst>
          </p:cNvPr>
          <p:cNvSpPr txBox="1"/>
          <p:nvPr/>
        </p:nvSpPr>
        <p:spPr>
          <a:xfrm>
            <a:off x="3624399" y="407480"/>
            <a:ext cx="1245204" cy="1016932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dirty="0"/>
              <a:t>BOD</a:t>
            </a:r>
            <a:r>
              <a:rPr kumimoji="1" lang="en-US" altLang="ja-JP" sz="900" baseline="0" dirty="0"/>
              <a:t>  7,000 mg/L</a:t>
            </a:r>
          </a:p>
          <a:p>
            <a:r>
              <a:rPr kumimoji="1" lang="en-US" altLang="ja-JP" sz="900" baseline="0" dirty="0"/>
              <a:t>SS     13,000</a:t>
            </a:r>
            <a:r>
              <a:rPr kumimoji="1" lang="ja-JP" altLang="en-US" sz="900" baseline="0" dirty="0"/>
              <a:t> </a:t>
            </a:r>
            <a:r>
              <a:rPr kumimoji="1" lang="en-US" altLang="ja-JP" sz="9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mg/L</a:t>
            </a:r>
            <a:endParaRPr kumimoji="1" lang="en-US" altLang="ja-JP" sz="900" baseline="0" dirty="0"/>
          </a:p>
          <a:p>
            <a:r>
              <a:rPr kumimoji="1" lang="en-US" altLang="ja-JP" sz="900" baseline="0" dirty="0"/>
              <a:t>COD   4,000</a:t>
            </a:r>
            <a:r>
              <a:rPr kumimoji="1" lang="ja-JP" altLang="en-US" sz="900" baseline="0" dirty="0"/>
              <a:t> </a:t>
            </a:r>
            <a:r>
              <a:rPr kumimoji="1" lang="en-US" altLang="ja-JP" sz="9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mg/L</a:t>
            </a:r>
            <a:endParaRPr kumimoji="1" lang="en-US" altLang="ja-JP" sz="900" baseline="0" dirty="0"/>
          </a:p>
          <a:p>
            <a:r>
              <a:rPr kumimoji="1" lang="en-US" altLang="ja-JP" sz="900" baseline="0" dirty="0"/>
              <a:t>T-N     1,000</a:t>
            </a:r>
            <a:r>
              <a:rPr kumimoji="1" lang="ja-JP" altLang="en-US" sz="900" baseline="0" dirty="0"/>
              <a:t> </a:t>
            </a:r>
            <a:r>
              <a:rPr kumimoji="1" lang="en-US" altLang="ja-JP" sz="9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mg/L</a:t>
            </a:r>
            <a:endParaRPr kumimoji="1" lang="en-US" altLang="ja-JP" sz="900" baseline="0" dirty="0"/>
          </a:p>
          <a:p>
            <a:r>
              <a:rPr kumimoji="1" lang="ja-JP" altLang="en-US" sz="900" baseline="0" dirty="0"/>
              <a:t>塩素ｲｵﾝ　</a:t>
            </a:r>
            <a:r>
              <a:rPr kumimoji="1" lang="en-US" altLang="ja-JP" sz="900" baseline="0" dirty="0"/>
              <a:t>200</a:t>
            </a:r>
            <a:r>
              <a:rPr kumimoji="1" lang="ja-JP" altLang="en-US" sz="900" baseline="0" dirty="0"/>
              <a:t> </a:t>
            </a:r>
            <a:r>
              <a:rPr kumimoji="1" lang="en-US" altLang="ja-JP" sz="900" baseline="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mg/L</a:t>
            </a:r>
          </a:p>
          <a:p>
            <a:r>
              <a:rPr kumimoji="1" lang="ja-JP" altLang="en-US" sz="900" baseline="0" dirty="0"/>
              <a:t>浄化槽汚泥性状</a:t>
            </a:r>
          </a:p>
          <a:p>
            <a:r>
              <a:rPr kumimoji="1" lang="ja-JP" altLang="en-US" sz="900" baseline="0" dirty="0"/>
              <a:t>（厚生労働省基準）</a:t>
            </a:r>
            <a:endParaRPr kumimoji="1" lang="en-US" altLang="ja-JP" sz="900" baseline="0" dirty="0"/>
          </a:p>
          <a:p>
            <a:endParaRPr kumimoji="1" lang="ja-JP" altLang="en-US" sz="1100" dirty="0"/>
          </a:p>
        </p:txBody>
      </p:sp>
      <p:sp>
        <p:nvSpPr>
          <p:cNvPr id="601" name="テキスト ボックス 152">
            <a:extLst>
              <a:ext uri="{FF2B5EF4-FFF2-40B4-BE49-F238E27FC236}">
                <a16:creationId xmlns="" xmlns:a16="http://schemas.microsoft.com/office/drawing/2014/main" id="{0323D889-612C-4971-992B-39A892339006}"/>
              </a:ext>
            </a:extLst>
          </p:cNvPr>
          <p:cNvSpPr txBox="1"/>
          <p:nvPr/>
        </p:nvSpPr>
        <p:spPr>
          <a:xfrm>
            <a:off x="3617048" y="4455924"/>
            <a:ext cx="1230399" cy="538347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/>
              <a:t>固液分離汚泥</a:t>
            </a:r>
            <a:endParaRPr kumimoji="1" lang="en-US" altLang="ja-JP" sz="900"/>
          </a:p>
          <a:p>
            <a:r>
              <a:rPr kumimoji="1" lang="en-US" altLang="ja-JP" sz="900"/>
              <a:t>BOD 6,000</a:t>
            </a:r>
            <a:r>
              <a:rPr kumimoji="1" lang="en-US" altLang="ja-JP" sz="900" baseline="0"/>
              <a:t>mg/L</a:t>
            </a:r>
          </a:p>
          <a:p>
            <a:r>
              <a:rPr kumimoji="1" lang="en-US" altLang="ja-JP" sz="900" baseline="0"/>
              <a:t>SS   11,000 </a:t>
            </a:r>
            <a:r>
              <a:rPr kumimoji="1" lang="ja-JP" altLang="en-US" sz="900" baseline="0"/>
              <a:t> </a:t>
            </a:r>
            <a:r>
              <a:rPr kumimoji="1" lang="en-US" altLang="ja-JP" sz="900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mg/L</a:t>
            </a:r>
            <a:endParaRPr kumimoji="1" lang="en-US" altLang="ja-JP" sz="900" baseline="0"/>
          </a:p>
        </p:txBody>
      </p:sp>
      <p:sp>
        <p:nvSpPr>
          <p:cNvPr id="602" name="テキスト ボックス 151">
            <a:extLst>
              <a:ext uri="{FF2B5EF4-FFF2-40B4-BE49-F238E27FC236}">
                <a16:creationId xmlns="" xmlns:a16="http://schemas.microsoft.com/office/drawing/2014/main" id="{75B93D88-F76C-4BCA-A99D-689FCDE76D18}"/>
              </a:ext>
            </a:extLst>
          </p:cNvPr>
          <p:cNvSpPr txBox="1"/>
          <p:nvPr/>
        </p:nvSpPr>
        <p:spPr>
          <a:xfrm>
            <a:off x="6606074" y="3171839"/>
            <a:ext cx="1103044" cy="604086"/>
          </a:xfrm>
          <a:prstGeom prst="rect">
            <a:avLst/>
          </a:prstGeom>
          <a:noFill/>
          <a:ln w="1905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dirty="0"/>
              <a:t>分離液</a:t>
            </a:r>
            <a:endParaRPr kumimoji="1" lang="en-US" altLang="ja-JP" sz="900" b="1" dirty="0"/>
          </a:p>
          <a:p>
            <a:r>
              <a:rPr kumimoji="1" lang="en-US" altLang="ja-JP" sz="900" b="1" dirty="0"/>
              <a:t>BOD</a:t>
            </a:r>
            <a:r>
              <a:rPr kumimoji="1" lang="en-US" altLang="ja-JP" sz="900" b="1" baseline="0" dirty="0"/>
              <a:t> 900 mg/L</a:t>
            </a:r>
          </a:p>
          <a:p>
            <a:r>
              <a:rPr kumimoji="1" lang="en-US" altLang="ja-JP" sz="900" b="1" baseline="0" dirty="0"/>
              <a:t>SS   1,000 </a:t>
            </a:r>
            <a:r>
              <a:rPr kumimoji="1" lang="ja-JP" altLang="en-US" sz="900" b="1" baseline="0" dirty="0"/>
              <a:t> </a:t>
            </a:r>
            <a:r>
              <a:rPr kumimoji="1" lang="en-US" altLang="ja-JP" sz="900" b="1" baseline="0" dirty="0">
                <a:solidFill>
                  <a:schemeClr val="dk1"/>
                </a:solidFill>
                <a:effectLst/>
              </a:rPr>
              <a:t>mg/L</a:t>
            </a:r>
            <a:endParaRPr kumimoji="1" lang="en-US" altLang="ja-JP" sz="900" b="1" baseline="0" dirty="0"/>
          </a:p>
        </p:txBody>
      </p:sp>
      <p:cxnSp>
        <p:nvCxnSpPr>
          <p:cNvPr id="619" name="直線矢印コネクタ 618"/>
          <p:cNvCxnSpPr/>
          <p:nvPr/>
        </p:nvCxnSpPr>
        <p:spPr>
          <a:xfrm flipV="1">
            <a:off x="3931132" y="1418553"/>
            <a:ext cx="659" cy="935124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1" name="直線コネクタ 620"/>
          <p:cNvCxnSpPr/>
          <p:nvPr/>
        </p:nvCxnSpPr>
        <p:spPr>
          <a:xfrm flipV="1">
            <a:off x="4239861" y="3807632"/>
            <a:ext cx="1548803" cy="13841"/>
          </a:xfrm>
          <a:prstGeom prst="line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直線矢印コネクタ 622"/>
          <p:cNvCxnSpPr>
            <a:endCxn id="601" idx="0"/>
          </p:cNvCxnSpPr>
          <p:nvPr/>
        </p:nvCxnSpPr>
        <p:spPr>
          <a:xfrm flipH="1">
            <a:off x="4232248" y="3796681"/>
            <a:ext cx="7613" cy="659243"/>
          </a:xfrm>
          <a:prstGeom prst="straightConnector1">
            <a:avLst/>
          </a:prstGeom>
          <a:ln w="349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6" name="テキスト ボックス 645"/>
          <p:cNvSpPr txBox="1"/>
          <p:nvPr/>
        </p:nvSpPr>
        <p:spPr>
          <a:xfrm>
            <a:off x="8666780" y="3196083"/>
            <a:ext cx="893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汚水量</a:t>
            </a:r>
          </a:p>
          <a:p>
            <a:r>
              <a:rPr lang="en-US" altLang="ja-JP" sz="1100" dirty="0">
                <a:solidFill>
                  <a:srgbClr val="FF0000"/>
                </a:solidFill>
              </a:rPr>
              <a:t>180m3/</a:t>
            </a:r>
            <a:r>
              <a:rPr lang="ja-JP" altLang="en-US" sz="1100" dirty="0">
                <a:solidFill>
                  <a:srgbClr val="FF0000"/>
                </a:solidFill>
              </a:rPr>
              <a:t>日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647" name="テキスト ボックス 646"/>
          <p:cNvSpPr txBox="1"/>
          <p:nvPr/>
        </p:nvSpPr>
        <p:spPr>
          <a:xfrm>
            <a:off x="9442019" y="597392"/>
            <a:ext cx="652955" cy="43088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希釈水</a:t>
            </a:r>
          </a:p>
          <a:p>
            <a:r>
              <a:rPr lang="en-US" altLang="ja-JP" sz="1100" dirty="0"/>
              <a:t>Q*7.5</a:t>
            </a:r>
            <a:endParaRPr kumimoji="1" lang="ja-JP" altLang="en-US" sz="1100" dirty="0"/>
          </a:p>
        </p:txBody>
      </p:sp>
      <p:cxnSp>
        <p:nvCxnSpPr>
          <p:cNvPr id="648" name="直線矢印コネクタ 647"/>
          <p:cNvCxnSpPr>
            <a:stCxn id="333" idx="7"/>
          </p:cNvCxnSpPr>
          <p:nvPr/>
        </p:nvCxnSpPr>
        <p:spPr>
          <a:xfrm flipV="1">
            <a:off x="8664592" y="996138"/>
            <a:ext cx="912660" cy="12842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3" name="テキスト ボックス 158">
            <a:extLst>
              <a:ext uri="{FF2B5EF4-FFF2-40B4-BE49-F238E27FC236}">
                <a16:creationId xmlns="" xmlns:a16="http://schemas.microsoft.com/office/drawing/2014/main" id="{C972A726-1162-4975-A705-2829268BE446}"/>
              </a:ext>
            </a:extLst>
          </p:cNvPr>
          <p:cNvSpPr txBox="1"/>
          <p:nvPr/>
        </p:nvSpPr>
        <p:spPr>
          <a:xfrm>
            <a:off x="8779728" y="3616018"/>
            <a:ext cx="1018773" cy="535826"/>
          </a:xfrm>
          <a:prstGeom prst="rect">
            <a:avLst/>
          </a:prstGeom>
          <a:solidFill>
            <a:schemeClr val="lt1"/>
          </a:solidFill>
          <a:ln w="1905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900" b="1" dirty="0">
                <a:solidFill>
                  <a:srgbClr val="FF0000"/>
                </a:solidFill>
              </a:rPr>
              <a:t>2</a:t>
            </a:r>
            <a:r>
              <a:rPr kumimoji="1" lang="ja-JP" altLang="en-US" sz="900" b="1" dirty="0">
                <a:solidFill>
                  <a:srgbClr val="FF0000"/>
                </a:solidFill>
              </a:rPr>
              <a:t>次処理水</a:t>
            </a:r>
            <a:endParaRPr kumimoji="1" lang="en-US" altLang="ja-JP" sz="900" b="1" dirty="0">
              <a:solidFill>
                <a:srgbClr val="FF0000"/>
              </a:solidFill>
            </a:endParaRPr>
          </a:p>
          <a:p>
            <a:r>
              <a:rPr kumimoji="1" lang="en-US" altLang="ja-JP" sz="900" b="1" dirty="0">
                <a:solidFill>
                  <a:srgbClr val="FF0000"/>
                </a:solidFill>
              </a:rPr>
              <a:t>BOD</a:t>
            </a:r>
            <a:r>
              <a:rPr kumimoji="1" lang="en-US" altLang="ja-JP" sz="900" b="1" baseline="0" dirty="0">
                <a:solidFill>
                  <a:srgbClr val="FF0000"/>
                </a:solidFill>
              </a:rPr>
              <a:t> 124 mg/L</a:t>
            </a:r>
          </a:p>
          <a:p>
            <a:r>
              <a:rPr kumimoji="1" lang="en-US" altLang="ja-JP" sz="900" b="1" baseline="0" dirty="0">
                <a:solidFill>
                  <a:srgbClr val="FF0000"/>
                </a:solidFill>
              </a:rPr>
              <a:t>SS   123 </a:t>
            </a:r>
            <a:r>
              <a:rPr kumimoji="1" lang="ja-JP" altLang="en-US" sz="900" b="1" baseline="0" dirty="0">
                <a:solidFill>
                  <a:srgbClr val="FF0000"/>
                </a:solidFill>
              </a:rPr>
              <a:t> </a:t>
            </a:r>
            <a:r>
              <a:rPr kumimoji="1" lang="en-US" altLang="ja-JP" sz="900" b="1" baseline="0" dirty="0">
                <a:solidFill>
                  <a:srgbClr val="FF0000"/>
                </a:solidFill>
                <a:effectLst/>
              </a:rPr>
              <a:t>mg/L</a:t>
            </a:r>
            <a:endParaRPr kumimoji="1" lang="en-US" altLang="ja-JP" sz="900" b="1" baseline="0" dirty="0">
              <a:solidFill>
                <a:srgbClr val="FF0000"/>
              </a:solidFill>
            </a:endParaRPr>
          </a:p>
        </p:txBody>
      </p:sp>
      <p:sp>
        <p:nvSpPr>
          <p:cNvPr id="660" name="テキスト ボックス 659"/>
          <p:cNvSpPr txBox="1"/>
          <p:nvPr/>
        </p:nvSpPr>
        <p:spPr>
          <a:xfrm>
            <a:off x="9247040" y="2628939"/>
            <a:ext cx="59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56.7m3</a:t>
            </a:r>
            <a:endParaRPr kumimoji="1" lang="ja-JP" altLang="en-US" sz="900" dirty="0"/>
          </a:p>
        </p:txBody>
      </p:sp>
      <p:sp>
        <p:nvSpPr>
          <p:cNvPr id="661" name="テキスト ボックス 660"/>
          <p:cNvSpPr txBox="1"/>
          <p:nvPr/>
        </p:nvSpPr>
        <p:spPr>
          <a:xfrm>
            <a:off x="9928814" y="2584944"/>
            <a:ext cx="4862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56m3</a:t>
            </a:r>
            <a:endParaRPr kumimoji="1" lang="ja-JP" altLang="en-US" sz="900" dirty="0"/>
          </a:p>
        </p:txBody>
      </p:sp>
      <p:sp>
        <p:nvSpPr>
          <p:cNvPr id="662" name="テキスト ボックス 661"/>
          <p:cNvSpPr txBox="1"/>
          <p:nvPr/>
        </p:nvSpPr>
        <p:spPr>
          <a:xfrm>
            <a:off x="8564538" y="2542844"/>
            <a:ext cx="6354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0.18m3</a:t>
            </a:r>
            <a:endParaRPr kumimoji="1" lang="ja-JP" altLang="en-US" sz="900" dirty="0"/>
          </a:p>
        </p:txBody>
      </p:sp>
      <p:sp>
        <p:nvSpPr>
          <p:cNvPr id="663" name="テキスト ボックス 662"/>
          <p:cNvSpPr txBox="1"/>
          <p:nvPr/>
        </p:nvSpPr>
        <p:spPr>
          <a:xfrm>
            <a:off x="6283141" y="2393135"/>
            <a:ext cx="5055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28m3</a:t>
            </a:r>
            <a:endParaRPr kumimoji="1" lang="ja-JP" altLang="en-US" sz="900" dirty="0"/>
          </a:p>
        </p:txBody>
      </p:sp>
      <p:sp>
        <p:nvSpPr>
          <p:cNvPr id="664" name="テキスト ボックス 663"/>
          <p:cNvSpPr txBox="1"/>
          <p:nvPr/>
        </p:nvSpPr>
        <p:spPr>
          <a:xfrm>
            <a:off x="3642287" y="3772240"/>
            <a:ext cx="528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92m3</a:t>
            </a:r>
            <a:endParaRPr kumimoji="1" lang="ja-JP" altLang="en-US" sz="900" dirty="0"/>
          </a:p>
        </p:txBody>
      </p:sp>
      <p:sp>
        <p:nvSpPr>
          <p:cNvPr id="665" name="テキスト ボックス 664"/>
          <p:cNvSpPr txBox="1"/>
          <p:nvPr/>
        </p:nvSpPr>
        <p:spPr>
          <a:xfrm>
            <a:off x="7172704" y="2671223"/>
            <a:ext cx="50551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42m3</a:t>
            </a:r>
            <a:endParaRPr kumimoji="1" lang="ja-JP" altLang="en-US" sz="900" dirty="0"/>
          </a:p>
        </p:txBody>
      </p:sp>
      <p:sp>
        <p:nvSpPr>
          <p:cNvPr id="666" name="テキスト ボックス 665"/>
          <p:cNvSpPr txBox="1"/>
          <p:nvPr/>
        </p:nvSpPr>
        <p:spPr>
          <a:xfrm>
            <a:off x="5272093" y="2384943"/>
            <a:ext cx="4617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1</a:t>
            </a:r>
            <a:r>
              <a:rPr kumimoji="1" lang="en-US" altLang="ja-JP" sz="900" dirty="0"/>
              <a:t>m3</a:t>
            </a:r>
            <a:endParaRPr kumimoji="1" lang="ja-JP" altLang="en-US" sz="900" dirty="0"/>
          </a:p>
        </p:txBody>
      </p:sp>
      <p:sp>
        <p:nvSpPr>
          <p:cNvPr id="667" name="テキスト ボックス 666"/>
          <p:cNvSpPr txBox="1"/>
          <p:nvPr/>
        </p:nvSpPr>
        <p:spPr>
          <a:xfrm>
            <a:off x="2299340" y="4060137"/>
            <a:ext cx="554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/>
              <a:t>0.7</a:t>
            </a:r>
            <a:r>
              <a:rPr kumimoji="1" lang="en-US" altLang="ja-JP" sz="900" dirty="0"/>
              <a:t>m3</a:t>
            </a:r>
            <a:r>
              <a:rPr kumimoji="1" lang="ja-JP" altLang="en-US" sz="900" dirty="0"/>
              <a:t>　　</a:t>
            </a:r>
            <a:r>
              <a:rPr kumimoji="1" lang="en-US" altLang="ja-JP" sz="900" dirty="0"/>
              <a:t>2</a:t>
            </a:r>
            <a:r>
              <a:rPr kumimoji="1" lang="ja-JP" altLang="en-US" sz="900" dirty="0"/>
              <a:t>日分</a:t>
            </a:r>
          </a:p>
        </p:txBody>
      </p:sp>
      <p:sp>
        <p:nvSpPr>
          <p:cNvPr id="668" name="テキスト ボックス 667"/>
          <p:cNvSpPr txBox="1"/>
          <p:nvPr/>
        </p:nvSpPr>
        <p:spPr>
          <a:xfrm>
            <a:off x="4656644" y="5430555"/>
            <a:ext cx="63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2m3</a:t>
            </a:r>
          </a:p>
          <a:p>
            <a:r>
              <a:rPr lang="en-US" altLang="ja-JP" sz="900" dirty="0"/>
              <a:t>28</a:t>
            </a:r>
            <a:r>
              <a:rPr lang="ja-JP" altLang="en-US" sz="900" dirty="0"/>
              <a:t>日分</a:t>
            </a:r>
            <a:endParaRPr kumimoji="1" lang="ja-JP" altLang="en-US" sz="900" dirty="0"/>
          </a:p>
        </p:txBody>
      </p:sp>
      <p:sp>
        <p:nvSpPr>
          <p:cNvPr id="669" name="テキスト ボックス 668"/>
          <p:cNvSpPr txBox="1"/>
          <p:nvPr/>
        </p:nvSpPr>
        <p:spPr>
          <a:xfrm>
            <a:off x="1930600" y="2257227"/>
            <a:ext cx="6458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5.5</a:t>
            </a:r>
            <a:r>
              <a:rPr kumimoji="1" lang="ja-JP" altLang="en-US" sz="900" dirty="0"/>
              <a:t>日</a:t>
            </a:r>
            <a:r>
              <a:rPr kumimoji="1" lang="en-US" altLang="ja-JP" sz="900" dirty="0"/>
              <a:t>/</a:t>
            </a:r>
            <a:r>
              <a:rPr kumimoji="1" lang="ja-JP" altLang="en-US" sz="900" dirty="0"/>
              <a:t>週</a:t>
            </a:r>
          </a:p>
        </p:txBody>
      </p:sp>
      <p:sp>
        <p:nvSpPr>
          <p:cNvPr id="670" name="テキスト ボックス 669"/>
          <p:cNvSpPr txBox="1"/>
          <p:nvPr/>
        </p:nvSpPr>
        <p:spPr>
          <a:xfrm>
            <a:off x="2843323" y="2067657"/>
            <a:ext cx="743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6hr/</a:t>
            </a:r>
            <a:r>
              <a:rPr kumimoji="1" lang="ja-JP" altLang="en-US" sz="900" dirty="0"/>
              <a:t>日</a:t>
            </a:r>
          </a:p>
          <a:p>
            <a:r>
              <a:rPr lang="en-US" altLang="ja-JP" sz="900" dirty="0"/>
              <a:t>12m3/</a:t>
            </a:r>
            <a:r>
              <a:rPr lang="en-US" altLang="ja-JP" sz="900" dirty="0" err="1"/>
              <a:t>hr</a:t>
            </a:r>
            <a:endParaRPr kumimoji="1" lang="ja-JP" altLang="en-US" sz="900" dirty="0"/>
          </a:p>
        </p:txBody>
      </p:sp>
      <p:sp>
        <p:nvSpPr>
          <p:cNvPr id="671" name="テキスト ボックス 670"/>
          <p:cNvSpPr txBox="1"/>
          <p:nvPr/>
        </p:nvSpPr>
        <p:spPr>
          <a:xfrm>
            <a:off x="2218380" y="3432969"/>
            <a:ext cx="748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0.3m3/</a:t>
            </a:r>
            <a:r>
              <a:rPr kumimoji="1" lang="ja-JP" altLang="en-US" sz="900" dirty="0"/>
              <a:t>日</a:t>
            </a:r>
          </a:p>
        </p:txBody>
      </p:sp>
      <p:sp>
        <p:nvSpPr>
          <p:cNvPr id="672" name="テキスト ボックス 671"/>
          <p:cNvSpPr txBox="1"/>
          <p:nvPr/>
        </p:nvSpPr>
        <p:spPr>
          <a:xfrm>
            <a:off x="297104" y="3479083"/>
            <a:ext cx="11981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</a:rPr>
              <a:t>清掃センターへ</a:t>
            </a:r>
          </a:p>
        </p:txBody>
      </p:sp>
      <p:pic>
        <p:nvPicPr>
          <p:cNvPr id="676" name="図 6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004" y="4824660"/>
            <a:ext cx="2068897" cy="1264667"/>
          </a:xfrm>
          <a:prstGeom prst="rect">
            <a:avLst/>
          </a:prstGeom>
        </p:spPr>
      </p:pic>
      <p:sp>
        <p:nvSpPr>
          <p:cNvPr id="5" name="フリーフォーム: 図形 4"/>
          <p:cNvSpPr/>
          <p:nvPr/>
        </p:nvSpPr>
        <p:spPr>
          <a:xfrm>
            <a:off x="834272" y="326254"/>
            <a:ext cx="7936992" cy="4621501"/>
          </a:xfrm>
          <a:custGeom>
            <a:avLst/>
            <a:gdLst>
              <a:gd name="connsiteX0" fmla="*/ 557784 w 7936992"/>
              <a:gd name="connsiteY0" fmla="*/ 91440 h 4453128"/>
              <a:gd name="connsiteX1" fmla="*/ 557784 w 7936992"/>
              <a:gd name="connsiteY1" fmla="*/ 91440 h 4453128"/>
              <a:gd name="connsiteX2" fmla="*/ 722376 w 7936992"/>
              <a:gd name="connsiteY2" fmla="*/ 109728 h 4453128"/>
              <a:gd name="connsiteX3" fmla="*/ 868680 w 7936992"/>
              <a:gd name="connsiteY3" fmla="*/ 128016 h 4453128"/>
              <a:gd name="connsiteX4" fmla="*/ 923544 w 7936992"/>
              <a:gd name="connsiteY4" fmla="*/ 137160 h 4453128"/>
              <a:gd name="connsiteX5" fmla="*/ 1024128 w 7936992"/>
              <a:gd name="connsiteY5" fmla="*/ 146304 h 4453128"/>
              <a:gd name="connsiteX6" fmla="*/ 1911096 w 7936992"/>
              <a:gd name="connsiteY6" fmla="*/ 146304 h 4453128"/>
              <a:gd name="connsiteX7" fmla="*/ 2066544 w 7936992"/>
              <a:gd name="connsiteY7" fmla="*/ 128016 h 4453128"/>
              <a:gd name="connsiteX8" fmla="*/ 2093976 w 7936992"/>
              <a:gd name="connsiteY8" fmla="*/ 118872 h 4453128"/>
              <a:gd name="connsiteX9" fmla="*/ 2139696 w 7936992"/>
              <a:gd name="connsiteY9" fmla="*/ 109728 h 4453128"/>
              <a:gd name="connsiteX10" fmla="*/ 2167128 w 7936992"/>
              <a:gd name="connsiteY10" fmla="*/ 100584 h 4453128"/>
              <a:gd name="connsiteX11" fmla="*/ 2249424 w 7936992"/>
              <a:gd name="connsiteY11" fmla="*/ 82296 h 4453128"/>
              <a:gd name="connsiteX12" fmla="*/ 2350008 w 7936992"/>
              <a:gd name="connsiteY12" fmla="*/ 73152 h 4453128"/>
              <a:gd name="connsiteX13" fmla="*/ 2377440 w 7936992"/>
              <a:gd name="connsiteY13" fmla="*/ 64008 h 4453128"/>
              <a:gd name="connsiteX14" fmla="*/ 2523744 w 7936992"/>
              <a:gd name="connsiteY14" fmla="*/ 45720 h 4453128"/>
              <a:gd name="connsiteX15" fmla="*/ 2798064 w 7936992"/>
              <a:gd name="connsiteY15" fmla="*/ 36576 h 4453128"/>
              <a:gd name="connsiteX16" fmla="*/ 2980944 w 7936992"/>
              <a:gd name="connsiteY16" fmla="*/ 45720 h 4453128"/>
              <a:gd name="connsiteX17" fmla="*/ 3063240 w 7936992"/>
              <a:gd name="connsiteY17" fmla="*/ 64008 h 4453128"/>
              <a:gd name="connsiteX18" fmla="*/ 3108960 w 7936992"/>
              <a:gd name="connsiteY18" fmla="*/ 73152 h 4453128"/>
              <a:gd name="connsiteX19" fmla="*/ 3273552 w 7936992"/>
              <a:gd name="connsiteY19" fmla="*/ 64008 h 4453128"/>
              <a:gd name="connsiteX20" fmla="*/ 3300984 w 7936992"/>
              <a:gd name="connsiteY20" fmla="*/ 54864 h 4453128"/>
              <a:gd name="connsiteX21" fmla="*/ 3383280 w 7936992"/>
              <a:gd name="connsiteY21" fmla="*/ 36576 h 4453128"/>
              <a:gd name="connsiteX22" fmla="*/ 3657600 w 7936992"/>
              <a:gd name="connsiteY22" fmla="*/ 45720 h 4453128"/>
              <a:gd name="connsiteX23" fmla="*/ 3739896 w 7936992"/>
              <a:gd name="connsiteY23" fmla="*/ 54864 h 4453128"/>
              <a:gd name="connsiteX24" fmla="*/ 3776472 w 7936992"/>
              <a:gd name="connsiteY24" fmla="*/ 64008 h 4453128"/>
              <a:gd name="connsiteX25" fmla="*/ 3803904 w 7936992"/>
              <a:gd name="connsiteY25" fmla="*/ 73152 h 4453128"/>
              <a:gd name="connsiteX26" fmla="*/ 3977640 w 7936992"/>
              <a:gd name="connsiteY26" fmla="*/ 82296 h 4453128"/>
              <a:gd name="connsiteX27" fmla="*/ 4306824 w 7936992"/>
              <a:gd name="connsiteY27" fmla="*/ 73152 h 4453128"/>
              <a:gd name="connsiteX28" fmla="*/ 4379976 w 7936992"/>
              <a:gd name="connsiteY28" fmla="*/ 64008 h 4453128"/>
              <a:gd name="connsiteX29" fmla="*/ 4416552 w 7936992"/>
              <a:gd name="connsiteY29" fmla="*/ 54864 h 4453128"/>
              <a:gd name="connsiteX30" fmla="*/ 4517136 w 7936992"/>
              <a:gd name="connsiteY30" fmla="*/ 36576 h 4453128"/>
              <a:gd name="connsiteX31" fmla="*/ 4663440 w 7936992"/>
              <a:gd name="connsiteY31" fmla="*/ 27432 h 4453128"/>
              <a:gd name="connsiteX32" fmla="*/ 4700016 w 7936992"/>
              <a:gd name="connsiteY32" fmla="*/ 18288 h 4453128"/>
              <a:gd name="connsiteX33" fmla="*/ 4727448 w 7936992"/>
              <a:gd name="connsiteY33" fmla="*/ 9144 h 4453128"/>
              <a:gd name="connsiteX34" fmla="*/ 4828032 w 7936992"/>
              <a:gd name="connsiteY34" fmla="*/ 0 h 4453128"/>
              <a:gd name="connsiteX35" fmla="*/ 5093208 w 7936992"/>
              <a:gd name="connsiteY35" fmla="*/ 9144 h 4453128"/>
              <a:gd name="connsiteX36" fmla="*/ 5120640 w 7936992"/>
              <a:gd name="connsiteY36" fmla="*/ 18288 h 4453128"/>
              <a:gd name="connsiteX37" fmla="*/ 5157216 w 7936992"/>
              <a:gd name="connsiteY37" fmla="*/ 27432 h 4453128"/>
              <a:gd name="connsiteX38" fmla="*/ 5239512 w 7936992"/>
              <a:gd name="connsiteY38" fmla="*/ 64008 h 4453128"/>
              <a:gd name="connsiteX39" fmla="*/ 5294376 w 7936992"/>
              <a:gd name="connsiteY39" fmla="*/ 82296 h 4453128"/>
              <a:gd name="connsiteX40" fmla="*/ 5303520 w 7936992"/>
              <a:gd name="connsiteY40" fmla="*/ 109728 h 4453128"/>
              <a:gd name="connsiteX41" fmla="*/ 5358384 w 7936992"/>
              <a:gd name="connsiteY41" fmla="*/ 146304 h 4453128"/>
              <a:gd name="connsiteX42" fmla="*/ 5385816 w 7936992"/>
              <a:gd name="connsiteY42" fmla="*/ 164592 h 4453128"/>
              <a:gd name="connsiteX43" fmla="*/ 5413248 w 7936992"/>
              <a:gd name="connsiteY43" fmla="*/ 173736 h 4453128"/>
              <a:gd name="connsiteX44" fmla="*/ 5468112 w 7936992"/>
              <a:gd name="connsiteY44" fmla="*/ 210312 h 4453128"/>
              <a:gd name="connsiteX45" fmla="*/ 5486400 w 7936992"/>
              <a:gd name="connsiteY45" fmla="*/ 237744 h 4453128"/>
              <a:gd name="connsiteX46" fmla="*/ 5541264 w 7936992"/>
              <a:gd name="connsiteY46" fmla="*/ 256032 h 4453128"/>
              <a:gd name="connsiteX47" fmla="*/ 5586984 w 7936992"/>
              <a:gd name="connsiteY47" fmla="*/ 301752 h 4453128"/>
              <a:gd name="connsiteX48" fmla="*/ 5632704 w 7936992"/>
              <a:gd name="connsiteY48" fmla="*/ 347472 h 4453128"/>
              <a:gd name="connsiteX49" fmla="*/ 5650992 w 7936992"/>
              <a:gd name="connsiteY49" fmla="*/ 374904 h 4453128"/>
              <a:gd name="connsiteX50" fmla="*/ 5650992 w 7936992"/>
              <a:gd name="connsiteY50" fmla="*/ 374904 h 4453128"/>
              <a:gd name="connsiteX51" fmla="*/ 5650992 w 7936992"/>
              <a:gd name="connsiteY51" fmla="*/ 374904 h 4453128"/>
              <a:gd name="connsiteX52" fmla="*/ 5724144 w 7936992"/>
              <a:gd name="connsiteY52" fmla="*/ 475488 h 4453128"/>
              <a:gd name="connsiteX53" fmla="*/ 5742432 w 7936992"/>
              <a:gd name="connsiteY53" fmla="*/ 502920 h 4453128"/>
              <a:gd name="connsiteX54" fmla="*/ 5797296 w 7936992"/>
              <a:gd name="connsiteY54" fmla="*/ 548640 h 4453128"/>
              <a:gd name="connsiteX55" fmla="*/ 5833872 w 7936992"/>
              <a:gd name="connsiteY55" fmla="*/ 630936 h 4453128"/>
              <a:gd name="connsiteX56" fmla="*/ 5852160 w 7936992"/>
              <a:gd name="connsiteY56" fmla="*/ 658368 h 4453128"/>
              <a:gd name="connsiteX57" fmla="*/ 5870448 w 7936992"/>
              <a:gd name="connsiteY57" fmla="*/ 722376 h 4453128"/>
              <a:gd name="connsiteX58" fmla="*/ 5879592 w 7936992"/>
              <a:gd name="connsiteY58" fmla="*/ 758952 h 4453128"/>
              <a:gd name="connsiteX59" fmla="*/ 5888736 w 7936992"/>
              <a:gd name="connsiteY59" fmla="*/ 786384 h 4453128"/>
              <a:gd name="connsiteX60" fmla="*/ 5916168 w 7936992"/>
              <a:gd name="connsiteY60" fmla="*/ 877824 h 4453128"/>
              <a:gd name="connsiteX61" fmla="*/ 5952744 w 7936992"/>
              <a:gd name="connsiteY61" fmla="*/ 932688 h 4453128"/>
              <a:gd name="connsiteX62" fmla="*/ 5989320 w 7936992"/>
              <a:gd name="connsiteY62" fmla="*/ 987552 h 4453128"/>
              <a:gd name="connsiteX63" fmla="*/ 6007608 w 7936992"/>
              <a:gd name="connsiteY63" fmla="*/ 1014984 h 4453128"/>
              <a:gd name="connsiteX64" fmla="*/ 6062472 w 7936992"/>
              <a:gd name="connsiteY64" fmla="*/ 1060704 h 4453128"/>
              <a:gd name="connsiteX65" fmla="*/ 6080760 w 7936992"/>
              <a:gd name="connsiteY65" fmla="*/ 1088136 h 4453128"/>
              <a:gd name="connsiteX66" fmla="*/ 6108192 w 7936992"/>
              <a:gd name="connsiteY66" fmla="*/ 1106424 h 4453128"/>
              <a:gd name="connsiteX67" fmla="*/ 6117336 w 7936992"/>
              <a:gd name="connsiteY67" fmla="*/ 1133856 h 4453128"/>
              <a:gd name="connsiteX68" fmla="*/ 6144768 w 7936992"/>
              <a:gd name="connsiteY68" fmla="*/ 1152144 h 4453128"/>
              <a:gd name="connsiteX69" fmla="*/ 6227064 w 7936992"/>
              <a:gd name="connsiteY69" fmla="*/ 1216152 h 4453128"/>
              <a:gd name="connsiteX70" fmla="*/ 6281928 w 7936992"/>
              <a:gd name="connsiteY70" fmla="*/ 1252728 h 4453128"/>
              <a:gd name="connsiteX71" fmla="*/ 6309360 w 7936992"/>
              <a:gd name="connsiteY71" fmla="*/ 1271016 h 4453128"/>
              <a:gd name="connsiteX72" fmla="*/ 6364224 w 7936992"/>
              <a:gd name="connsiteY72" fmla="*/ 1316736 h 4453128"/>
              <a:gd name="connsiteX73" fmla="*/ 6437376 w 7936992"/>
              <a:gd name="connsiteY73" fmla="*/ 1380744 h 4453128"/>
              <a:gd name="connsiteX74" fmla="*/ 6464808 w 7936992"/>
              <a:gd name="connsiteY74" fmla="*/ 1399032 h 4453128"/>
              <a:gd name="connsiteX75" fmla="*/ 6492240 w 7936992"/>
              <a:gd name="connsiteY75" fmla="*/ 1417320 h 4453128"/>
              <a:gd name="connsiteX76" fmla="*/ 6519672 w 7936992"/>
              <a:gd name="connsiteY76" fmla="*/ 1426464 h 4453128"/>
              <a:gd name="connsiteX77" fmla="*/ 6592824 w 7936992"/>
              <a:gd name="connsiteY77" fmla="*/ 1481328 h 4453128"/>
              <a:gd name="connsiteX78" fmla="*/ 6647688 w 7936992"/>
              <a:gd name="connsiteY78" fmla="*/ 1499616 h 4453128"/>
              <a:gd name="connsiteX79" fmla="*/ 6675120 w 7936992"/>
              <a:gd name="connsiteY79" fmla="*/ 1517904 h 4453128"/>
              <a:gd name="connsiteX80" fmla="*/ 6711696 w 7936992"/>
              <a:gd name="connsiteY80" fmla="*/ 1527048 h 4453128"/>
              <a:gd name="connsiteX81" fmla="*/ 6766560 w 7936992"/>
              <a:gd name="connsiteY81" fmla="*/ 1554480 h 4453128"/>
              <a:gd name="connsiteX82" fmla="*/ 6821424 w 7936992"/>
              <a:gd name="connsiteY82" fmla="*/ 1572768 h 4453128"/>
              <a:gd name="connsiteX83" fmla="*/ 6848856 w 7936992"/>
              <a:gd name="connsiteY83" fmla="*/ 1600200 h 4453128"/>
              <a:gd name="connsiteX84" fmla="*/ 6876288 w 7936992"/>
              <a:gd name="connsiteY84" fmla="*/ 1609344 h 4453128"/>
              <a:gd name="connsiteX85" fmla="*/ 6903720 w 7936992"/>
              <a:gd name="connsiteY85" fmla="*/ 1627632 h 4453128"/>
              <a:gd name="connsiteX86" fmla="*/ 6931152 w 7936992"/>
              <a:gd name="connsiteY86" fmla="*/ 1636776 h 4453128"/>
              <a:gd name="connsiteX87" fmla="*/ 6986016 w 7936992"/>
              <a:gd name="connsiteY87" fmla="*/ 1682496 h 4453128"/>
              <a:gd name="connsiteX88" fmla="*/ 7050024 w 7936992"/>
              <a:gd name="connsiteY88" fmla="*/ 1719072 h 4453128"/>
              <a:gd name="connsiteX89" fmla="*/ 7095744 w 7936992"/>
              <a:gd name="connsiteY89" fmla="*/ 1737360 h 4453128"/>
              <a:gd name="connsiteX90" fmla="*/ 7187184 w 7936992"/>
              <a:gd name="connsiteY90" fmla="*/ 1783080 h 4453128"/>
              <a:gd name="connsiteX91" fmla="*/ 7242048 w 7936992"/>
              <a:gd name="connsiteY91" fmla="*/ 1810512 h 4453128"/>
              <a:gd name="connsiteX92" fmla="*/ 7269480 w 7936992"/>
              <a:gd name="connsiteY92" fmla="*/ 1828800 h 4453128"/>
              <a:gd name="connsiteX93" fmla="*/ 7324344 w 7936992"/>
              <a:gd name="connsiteY93" fmla="*/ 1847088 h 4453128"/>
              <a:gd name="connsiteX94" fmla="*/ 7379208 w 7936992"/>
              <a:gd name="connsiteY94" fmla="*/ 1865376 h 4453128"/>
              <a:gd name="connsiteX95" fmla="*/ 7406640 w 7936992"/>
              <a:gd name="connsiteY95" fmla="*/ 1874520 h 4453128"/>
              <a:gd name="connsiteX96" fmla="*/ 7461504 w 7936992"/>
              <a:gd name="connsiteY96" fmla="*/ 1883664 h 4453128"/>
              <a:gd name="connsiteX97" fmla="*/ 7552944 w 7936992"/>
              <a:gd name="connsiteY97" fmla="*/ 1911096 h 4453128"/>
              <a:gd name="connsiteX98" fmla="*/ 7580376 w 7936992"/>
              <a:gd name="connsiteY98" fmla="*/ 1920240 h 4453128"/>
              <a:gd name="connsiteX99" fmla="*/ 7607808 w 7936992"/>
              <a:gd name="connsiteY99" fmla="*/ 1929384 h 4453128"/>
              <a:gd name="connsiteX100" fmla="*/ 7690104 w 7936992"/>
              <a:gd name="connsiteY100" fmla="*/ 1984248 h 4453128"/>
              <a:gd name="connsiteX101" fmla="*/ 7717536 w 7936992"/>
              <a:gd name="connsiteY101" fmla="*/ 2002536 h 4453128"/>
              <a:gd name="connsiteX102" fmla="*/ 7744968 w 7936992"/>
              <a:gd name="connsiteY102" fmla="*/ 2020824 h 4453128"/>
              <a:gd name="connsiteX103" fmla="*/ 7808976 w 7936992"/>
              <a:gd name="connsiteY103" fmla="*/ 2093976 h 4453128"/>
              <a:gd name="connsiteX104" fmla="*/ 7836408 w 7936992"/>
              <a:gd name="connsiteY104" fmla="*/ 2103120 h 4453128"/>
              <a:gd name="connsiteX105" fmla="*/ 7845552 w 7936992"/>
              <a:gd name="connsiteY105" fmla="*/ 2130552 h 4453128"/>
              <a:gd name="connsiteX106" fmla="*/ 7882128 w 7936992"/>
              <a:gd name="connsiteY106" fmla="*/ 2185416 h 4453128"/>
              <a:gd name="connsiteX107" fmla="*/ 7900416 w 7936992"/>
              <a:gd name="connsiteY107" fmla="*/ 2240280 h 4453128"/>
              <a:gd name="connsiteX108" fmla="*/ 7900416 w 7936992"/>
              <a:gd name="connsiteY108" fmla="*/ 2240280 h 4453128"/>
              <a:gd name="connsiteX109" fmla="*/ 7900416 w 7936992"/>
              <a:gd name="connsiteY109" fmla="*/ 2788920 h 4453128"/>
              <a:gd name="connsiteX110" fmla="*/ 7909560 w 7936992"/>
              <a:gd name="connsiteY110" fmla="*/ 2816352 h 4453128"/>
              <a:gd name="connsiteX111" fmla="*/ 7918704 w 7936992"/>
              <a:gd name="connsiteY111" fmla="*/ 2862072 h 4453128"/>
              <a:gd name="connsiteX112" fmla="*/ 7936992 w 7936992"/>
              <a:gd name="connsiteY112" fmla="*/ 2944368 h 4453128"/>
              <a:gd name="connsiteX113" fmla="*/ 7927848 w 7936992"/>
              <a:gd name="connsiteY113" fmla="*/ 2980944 h 4453128"/>
              <a:gd name="connsiteX114" fmla="*/ 7900416 w 7936992"/>
              <a:gd name="connsiteY114" fmla="*/ 2962656 h 4453128"/>
              <a:gd name="connsiteX115" fmla="*/ 7891272 w 7936992"/>
              <a:gd name="connsiteY115" fmla="*/ 2935224 h 4453128"/>
              <a:gd name="connsiteX116" fmla="*/ 7863840 w 7936992"/>
              <a:gd name="connsiteY116" fmla="*/ 2907792 h 4453128"/>
              <a:gd name="connsiteX117" fmla="*/ 7845552 w 7936992"/>
              <a:gd name="connsiteY117" fmla="*/ 2935224 h 4453128"/>
              <a:gd name="connsiteX118" fmla="*/ 7836408 w 7936992"/>
              <a:gd name="connsiteY118" fmla="*/ 2971800 h 4453128"/>
              <a:gd name="connsiteX119" fmla="*/ 7818120 w 7936992"/>
              <a:gd name="connsiteY119" fmla="*/ 3044952 h 4453128"/>
              <a:gd name="connsiteX120" fmla="*/ 7808976 w 7936992"/>
              <a:gd name="connsiteY120" fmla="*/ 3310128 h 4453128"/>
              <a:gd name="connsiteX121" fmla="*/ 7790688 w 7936992"/>
              <a:gd name="connsiteY121" fmla="*/ 3364992 h 4453128"/>
              <a:gd name="connsiteX122" fmla="*/ 7781544 w 7936992"/>
              <a:gd name="connsiteY122" fmla="*/ 3392424 h 4453128"/>
              <a:gd name="connsiteX123" fmla="*/ 7726680 w 7936992"/>
              <a:gd name="connsiteY123" fmla="*/ 3474720 h 4453128"/>
              <a:gd name="connsiteX124" fmla="*/ 7708392 w 7936992"/>
              <a:gd name="connsiteY124" fmla="*/ 3502152 h 4453128"/>
              <a:gd name="connsiteX125" fmla="*/ 7690104 w 7936992"/>
              <a:gd name="connsiteY125" fmla="*/ 3557016 h 4453128"/>
              <a:gd name="connsiteX126" fmla="*/ 7644384 w 7936992"/>
              <a:gd name="connsiteY126" fmla="*/ 3611880 h 4453128"/>
              <a:gd name="connsiteX127" fmla="*/ 7626096 w 7936992"/>
              <a:gd name="connsiteY127" fmla="*/ 3639312 h 4453128"/>
              <a:gd name="connsiteX128" fmla="*/ 7571232 w 7936992"/>
              <a:gd name="connsiteY128" fmla="*/ 3675888 h 4453128"/>
              <a:gd name="connsiteX129" fmla="*/ 7543800 w 7936992"/>
              <a:gd name="connsiteY129" fmla="*/ 3694176 h 4453128"/>
              <a:gd name="connsiteX130" fmla="*/ 7488936 w 7936992"/>
              <a:gd name="connsiteY130" fmla="*/ 3721608 h 4453128"/>
              <a:gd name="connsiteX131" fmla="*/ 7443216 w 7936992"/>
              <a:gd name="connsiteY131" fmla="*/ 3776472 h 4453128"/>
              <a:gd name="connsiteX132" fmla="*/ 7415784 w 7936992"/>
              <a:gd name="connsiteY132" fmla="*/ 3785616 h 4453128"/>
              <a:gd name="connsiteX133" fmla="*/ 7360920 w 7936992"/>
              <a:gd name="connsiteY133" fmla="*/ 3822192 h 4453128"/>
              <a:gd name="connsiteX134" fmla="*/ 7296912 w 7936992"/>
              <a:gd name="connsiteY134" fmla="*/ 3840480 h 4453128"/>
              <a:gd name="connsiteX135" fmla="*/ 7214616 w 7936992"/>
              <a:gd name="connsiteY135" fmla="*/ 3858768 h 4453128"/>
              <a:gd name="connsiteX136" fmla="*/ 6995160 w 7936992"/>
              <a:gd name="connsiteY136" fmla="*/ 3858768 h 4453128"/>
              <a:gd name="connsiteX137" fmla="*/ 6995160 w 7936992"/>
              <a:gd name="connsiteY137" fmla="*/ 3858768 h 4453128"/>
              <a:gd name="connsiteX138" fmla="*/ 6903720 w 7936992"/>
              <a:gd name="connsiteY138" fmla="*/ 3877056 h 4453128"/>
              <a:gd name="connsiteX139" fmla="*/ 6647688 w 7936992"/>
              <a:gd name="connsiteY139" fmla="*/ 3895344 h 4453128"/>
              <a:gd name="connsiteX140" fmla="*/ 6062472 w 7936992"/>
              <a:gd name="connsiteY140" fmla="*/ 3913632 h 4453128"/>
              <a:gd name="connsiteX141" fmla="*/ 5980176 w 7936992"/>
              <a:gd name="connsiteY141" fmla="*/ 3922776 h 4453128"/>
              <a:gd name="connsiteX142" fmla="*/ 5934456 w 7936992"/>
              <a:gd name="connsiteY142" fmla="*/ 3931920 h 4453128"/>
              <a:gd name="connsiteX143" fmla="*/ 5861304 w 7936992"/>
              <a:gd name="connsiteY143" fmla="*/ 3941064 h 4453128"/>
              <a:gd name="connsiteX144" fmla="*/ 5779008 w 7936992"/>
              <a:gd name="connsiteY144" fmla="*/ 3968496 h 4453128"/>
              <a:gd name="connsiteX145" fmla="*/ 5751576 w 7936992"/>
              <a:gd name="connsiteY145" fmla="*/ 3977640 h 4453128"/>
              <a:gd name="connsiteX146" fmla="*/ 5687568 w 7936992"/>
              <a:gd name="connsiteY146" fmla="*/ 4014216 h 4453128"/>
              <a:gd name="connsiteX147" fmla="*/ 5660136 w 7936992"/>
              <a:gd name="connsiteY147" fmla="*/ 4032504 h 4453128"/>
              <a:gd name="connsiteX148" fmla="*/ 5632704 w 7936992"/>
              <a:gd name="connsiteY148" fmla="*/ 4041648 h 4453128"/>
              <a:gd name="connsiteX149" fmla="*/ 5605272 w 7936992"/>
              <a:gd name="connsiteY149" fmla="*/ 4059936 h 4453128"/>
              <a:gd name="connsiteX150" fmla="*/ 5550408 w 7936992"/>
              <a:gd name="connsiteY150" fmla="*/ 4078224 h 4453128"/>
              <a:gd name="connsiteX151" fmla="*/ 5495544 w 7936992"/>
              <a:gd name="connsiteY151" fmla="*/ 4096512 h 4453128"/>
              <a:gd name="connsiteX152" fmla="*/ 5468112 w 7936992"/>
              <a:gd name="connsiteY152" fmla="*/ 4105656 h 4453128"/>
              <a:gd name="connsiteX153" fmla="*/ 5413248 w 7936992"/>
              <a:gd name="connsiteY153" fmla="*/ 4133088 h 4453128"/>
              <a:gd name="connsiteX154" fmla="*/ 5358384 w 7936992"/>
              <a:gd name="connsiteY154" fmla="*/ 4169664 h 4453128"/>
              <a:gd name="connsiteX155" fmla="*/ 5330952 w 7936992"/>
              <a:gd name="connsiteY155" fmla="*/ 4187952 h 4453128"/>
              <a:gd name="connsiteX156" fmla="*/ 5276088 w 7936992"/>
              <a:gd name="connsiteY156" fmla="*/ 4206240 h 4453128"/>
              <a:gd name="connsiteX157" fmla="*/ 5248656 w 7936992"/>
              <a:gd name="connsiteY157" fmla="*/ 4215384 h 4453128"/>
              <a:gd name="connsiteX158" fmla="*/ 5221224 w 7936992"/>
              <a:gd name="connsiteY158" fmla="*/ 4233672 h 4453128"/>
              <a:gd name="connsiteX159" fmla="*/ 5157216 w 7936992"/>
              <a:gd name="connsiteY159" fmla="*/ 4251960 h 4453128"/>
              <a:gd name="connsiteX160" fmla="*/ 5129784 w 7936992"/>
              <a:gd name="connsiteY160" fmla="*/ 4270248 h 4453128"/>
              <a:gd name="connsiteX161" fmla="*/ 5102352 w 7936992"/>
              <a:gd name="connsiteY161" fmla="*/ 4279392 h 4453128"/>
              <a:gd name="connsiteX162" fmla="*/ 5074920 w 7936992"/>
              <a:gd name="connsiteY162" fmla="*/ 4297680 h 4453128"/>
              <a:gd name="connsiteX163" fmla="*/ 5020056 w 7936992"/>
              <a:gd name="connsiteY163" fmla="*/ 4315968 h 4453128"/>
              <a:gd name="connsiteX164" fmla="*/ 4992624 w 7936992"/>
              <a:gd name="connsiteY164" fmla="*/ 4325112 h 4453128"/>
              <a:gd name="connsiteX165" fmla="*/ 4956048 w 7936992"/>
              <a:gd name="connsiteY165" fmla="*/ 4343400 h 4453128"/>
              <a:gd name="connsiteX166" fmla="*/ 4901184 w 7936992"/>
              <a:gd name="connsiteY166" fmla="*/ 4352544 h 4453128"/>
              <a:gd name="connsiteX167" fmla="*/ 4809744 w 7936992"/>
              <a:gd name="connsiteY167" fmla="*/ 4379976 h 4453128"/>
              <a:gd name="connsiteX168" fmla="*/ 4736592 w 7936992"/>
              <a:gd name="connsiteY168" fmla="*/ 4389120 h 4453128"/>
              <a:gd name="connsiteX169" fmla="*/ 4453128 w 7936992"/>
              <a:gd name="connsiteY169" fmla="*/ 4407408 h 4453128"/>
              <a:gd name="connsiteX170" fmla="*/ 4050792 w 7936992"/>
              <a:gd name="connsiteY170" fmla="*/ 4407408 h 4453128"/>
              <a:gd name="connsiteX171" fmla="*/ 4005072 w 7936992"/>
              <a:gd name="connsiteY171" fmla="*/ 4398264 h 4453128"/>
              <a:gd name="connsiteX172" fmla="*/ 3666744 w 7936992"/>
              <a:gd name="connsiteY172" fmla="*/ 4379976 h 4453128"/>
              <a:gd name="connsiteX173" fmla="*/ 3621024 w 7936992"/>
              <a:gd name="connsiteY173" fmla="*/ 4370832 h 4453128"/>
              <a:gd name="connsiteX174" fmla="*/ 3566160 w 7936992"/>
              <a:gd name="connsiteY174" fmla="*/ 4361688 h 4453128"/>
              <a:gd name="connsiteX175" fmla="*/ 3538728 w 7936992"/>
              <a:gd name="connsiteY175" fmla="*/ 4352544 h 4453128"/>
              <a:gd name="connsiteX176" fmla="*/ 3447288 w 7936992"/>
              <a:gd name="connsiteY176" fmla="*/ 4325112 h 4453128"/>
              <a:gd name="connsiteX177" fmla="*/ 3419856 w 7936992"/>
              <a:gd name="connsiteY177" fmla="*/ 4315968 h 4453128"/>
              <a:gd name="connsiteX178" fmla="*/ 3346704 w 7936992"/>
              <a:gd name="connsiteY178" fmla="*/ 4306824 h 4453128"/>
              <a:gd name="connsiteX179" fmla="*/ 3246120 w 7936992"/>
              <a:gd name="connsiteY179" fmla="*/ 4288536 h 4453128"/>
              <a:gd name="connsiteX180" fmla="*/ 3218688 w 7936992"/>
              <a:gd name="connsiteY180" fmla="*/ 4279392 h 4453128"/>
              <a:gd name="connsiteX181" fmla="*/ 3118104 w 7936992"/>
              <a:gd name="connsiteY181" fmla="*/ 4261104 h 4453128"/>
              <a:gd name="connsiteX182" fmla="*/ 3035808 w 7936992"/>
              <a:gd name="connsiteY182" fmla="*/ 4242816 h 4453128"/>
              <a:gd name="connsiteX183" fmla="*/ 2615184 w 7936992"/>
              <a:gd name="connsiteY183" fmla="*/ 4233672 h 4453128"/>
              <a:gd name="connsiteX184" fmla="*/ 2532888 w 7936992"/>
              <a:gd name="connsiteY184" fmla="*/ 4215384 h 4453128"/>
              <a:gd name="connsiteX185" fmla="*/ 2505456 w 7936992"/>
              <a:gd name="connsiteY185" fmla="*/ 4206240 h 4453128"/>
              <a:gd name="connsiteX186" fmla="*/ 2450592 w 7936992"/>
              <a:gd name="connsiteY186" fmla="*/ 4197096 h 4453128"/>
              <a:gd name="connsiteX187" fmla="*/ 2423160 w 7936992"/>
              <a:gd name="connsiteY187" fmla="*/ 4187952 h 4453128"/>
              <a:gd name="connsiteX188" fmla="*/ 2386584 w 7936992"/>
              <a:gd name="connsiteY188" fmla="*/ 4178808 h 4453128"/>
              <a:gd name="connsiteX189" fmla="*/ 2331720 w 7936992"/>
              <a:gd name="connsiteY189" fmla="*/ 4160520 h 4453128"/>
              <a:gd name="connsiteX190" fmla="*/ 2221992 w 7936992"/>
              <a:gd name="connsiteY190" fmla="*/ 4142232 h 4453128"/>
              <a:gd name="connsiteX191" fmla="*/ 1956816 w 7936992"/>
              <a:gd name="connsiteY191" fmla="*/ 4151376 h 4453128"/>
              <a:gd name="connsiteX192" fmla="*/ 1892808 w 7936992"/>
              <a:gd name="connsiteY192" fmla="*/ 4169664 h 4453128"/>
              <a:gd name="connsiteX193" fmla="*/ 1737360 w 7936992"/>
              <a:gd name="connsiteY193" fmla="*/ 4178808 h 4453128"/>
              <a:gd name="connsiteX194" fmla="*/ 1709928 w 7936992"/>
              <a:gd name="connsiteY194" fmla="*/ 4187952 h 4453128"/>
              <a:gd name="connsiteX195" fmla="*/ 1591056 w 7936992"/>
              <a:gd name="connsiteY195" fmla="*/ 4206240 h 4453128"/>
              <a:gd name="connsiteX196" fmla="*/ 1527048 w 7936992"/>
              <a:gd name="connsiteY196" fmla="*/ 4224528 h 4453128"/>
              <a:gd name="connsiteX197" fmla="*/ 1472184 w 7936992"/>
              <a:gd name="connsiteY197" fmla="*/ 4242816 h 4453128"/>
              <a:gd name="connsiteX198" fmla="*/ 1417320 w 7936992"/>
              <a:gd name="connsiteY198" fmla="*/ 4279392 h 4453128"/>
              <a:gd name="connsiteX199" fmla="*/ 1389888 w 7936992"/>
              <a:gd name="connsiteY199" fmla="*/ 4297680 h 4453128"/>
              <a:gd name="connsiteX200" fmla="*/ 1335024 w 7936992"/>
              <a:gd name="connsiteY200" fmla="*/ 4315968 h 4453128"/>
              <a:gd name="connsiteX201" fmla="*/ 1307592 w 7936992"/>
              <a:gd name="connsiteY201" fmla="*/ 4334256 h 4453128"/>
              <a:gd name="connsiteX202" fmla="*/ 1252728 w 7936992"/>
              <a:gd name="connsiteY202" fmla="*/ 4352544 h 4453128"/>
              <a:gd name="connsiteX203" fmla="*/ 1216152 w 7936992"/>
              <a:gd name="connsiteY203" fmla="*/ 4379976 h 4453128"/>
              <a:gd name="connsiteX204" fmla="*/ 1161288 w 7936992"/>
              <a:gd name="connsiteY204" fmla="*/ 4398264 h 4453128"/>
              <a:gd name="connsiteX205" fmla="*/ 1097280 w 7936992"/>
              <a:gd name="connsiteY205" fmla="*/ 4416552 h 4453128"/>
              <a:gd name="connsiteX206" fmla="*/ 1042416 w 7936992"/>
              <a:gd name="connsiteY206" fmla="*/ 4425696 h 4453128"/>
              <a:gd name="connsiteX207" fmla="*/ 987552 w 7936992"/>
              <a:gd name="connsiteY207" fmla="*/ 4443984 h 4453128"/>
              <a:gd name="connsiteX208" fmla="*/ 950976 w 7936992"/>
              <a:gd name="connsiteY208" fmla="*/ 4453128 h 4453128"/>
              <a:gd name="connsiteX209" fmla="*/ 685800 w 7936992"/>
              <a:gd name="connsiteY209" fmla="*/ 4443984 h 4453128"/>
              <a:gd name="connsiteX210" fmla="*/ 603504 w 7936992"/>
              <a:gd name="connsiteY210" fmla="*/ 4407408 h 4453128"/>
              <a:gd name="connsiteX211" fmla="*/ 539496 w 7936992"/>
              <a:gd name="connsiteY211" fmla="*/ 4389120 h 4453128"/>
              <a:gd name="connsiteX212" fmla="*/ 512064 w 7936992"/>
              <a:gd name="connsiteY212" fmla="*/ 4370832 h 4453128"/>
              <a:gd name="connsiteX213" fmla="*/ 457200 w 7936992"/>
              <a:gd name="connsiteY213" fmla="*/ 4352544 h 4453128"/>
              <a:gd name="connsiteX214" fmla="*/ 411480 w 7936992"/>
              <a:gd name="connsiteY214" fmla="*/ 4334256 h 4453128"/>
              <a:gd name="connsiteX215" fmla="*/ 393192 w 7936992"/>
              <a:gd name="connsiteY215" fmla="*/ 4306824 h 4453128"/>
              <a:gd name="connsiteX216" fmla="*/ 356616 w 7936992"/>
              <a:gd name="connsiteY216" fmla="*/ 4297680 h 4453128"/>
              <a:gd name="connsiteX217" fmla="*/ 301752 w 7936992"/>
              <a:gd name="connsiteY217" fmla="*/ 4270248 h 4453128"/>
              <a:gd name="connsiteX218" fmla="*/ 274320 w 7936992"/>
              <a:gd name="connsiteY218" fmla="*/ 4261104 h 4453128"/>
              <a:gd name="connsiteX219" fmla="*/ 246888 w 7936992"/>
              <a:gd name="connsiteY219" fmla="*/ 4242816 h 4453128"/>
              <a:gd name="connsiteX220" fmla="*/ 182880 w 7936992"/>
              <a:gd name="connsiteY220" fmla="*/ 4197096 h 4453128"/>
              <a:gd name="connsiteX221" fmla="*/ 155448 w 7936992"/>
              <a:gd name="connsiteY221" fmla="*/ 4187952 h 4453128"/>
              <a:gd name="connsiteX222" fmla="*/ 100584 w 7936992"/>
              <a:gd name="connsiteY222" fmla="*/ 4151376 h 4453128"/>
              <a:gd name="connsiteX223" fmla="*/ 73152 w 7936992"/>
              <a:gd name="connsiteY223" fmla="*/ 4133088 h 4453128"/>
              <a:gd name="connsiteX224" fmla="*/ 64008 w 7936992"/>
              <a:gd name="connsiteY224" fmla="*/ 4105656 h 4453128"/>
              <a:gd name="connsiteX225" fmla="*/ 27432 w 7936992"/>
              <a:gd name="connsiteY225" fmla="*/ 4050792 h 4453128"/>
              <a:gd name="connsiteX226" fmla="*/ 18288 w 7936992"/>
              <a:gd name="connsiteY226" fmla="*/ 4014216 h 4453128"/>
              <a:gd name="connsiteX227" fmla="*/ 0 w 7936992"/>
              <a:gd name="connsiteY227" fmla="*/ 3922776 h 4453128"/>
              <a:gd name="connsiteX228" fmla="*/ 9144 w 7936992"/>
              <a:gd name="connsiteY228" fmla="*/ 3767328 h 4453128"/>
              <a:gd name="connsiteX229" fmla="*/ 18288 w 7936992"/>
              <a:gd name="connsiteY229" fmla="*/ 3730752 h 4453128"/>
              <a:gd name="connsiteX230" fmla="*/ 36576 w 7936992"/>
              <a:gd name="connsiteY230" fmla="*/ 3575304 h 4453128"/>
              <a:gd name="connsiteX231" fmla="*/ 45720 w 7936992"/>
              <a:gd name="connsiteY231" fmla="*/ 3493008 h 4453128"/>
              <a:gd name="connsiteX232" fmla="*/ 54864 w 7936992"/>
              <a:gd name="connsiteY232" fmla="*/ 3465576 h 4453128"/>
              <a:gd name="connsiteX233" fmla="*/ 64008 w 7936992"/>
              <a:gd name="connsiteY233" fmla="*/ 3429000 h 4453128"/>
              <a:gd name="connsiteX234" fmla="*/ 82296 w 7936992"/>
              <a:gd name="connsiteY234" fmla="*/ 3063240 h 4453128"/>
              <a:gd name="connsiteX235" fmla="*/ 91440 w 7936992"/>
              <a:gd name="connsiteY235" fmla="*/ 2953512 h 4453128"/>
              <a:gd name="connsiteX236" fmla="*/ 100584 w 7936992"/>
              <a:gd name="connsiteY236" fmla="*/ 2734056 h 4453128"/>
              <a:gd name="connsiteX237" fmla="*/ 109728 w 7936992"/>
              <a:gd name="connsiteY237" fmla="*/ 2679192 h 4453128"/>
              <a:gd name="connsiteX238" fmla="*/ 137160 w 7936992"/>
              <a:gd name="connsiteY238" fmla="*/ 2423160 h 4453128"/>
              <a:gd name="connsiteX239" fmla="*/ 146304 w 7936992"/>
              <a:gd name="connsiteY239" fmla="*/ 2286000 h 4453128"/>
              <a:gd name="connsiteX240" fmla="*/ 155448 w 7936992"/>
              <a:gd name="connsiteY240" fmla="*/ 2084832 h 4453128"/>
              <a:gd name="connsiteX241" fmla="*/ 182880 w 7936992"/>
              <a:gd name="connsiteY241" fmla="*/ 1993392 h 4453128"/>
              <a:gd name="connsiteX242" fmla="*/ 192024 w 7936992"/>
              <a:gd name="connsiteY242" fmla="*/ 1938528 h 4453128"/>
              <a:gd name="connsiteX243" fmla="*/ 210312 w 7936992"/>
              <a:gd name="connsiteY243" fmla="*/ 1865376 h 4453128"/>
              <a:gd name="connsiteX244" fmla="*/ 237744 w 7936992"/>
              <a:gd name="connsiteY244" fmla="*/ 1819656 h 4453128"/>
              <a:gd name="connsiteX245" fmla="*/ 274320 w 7936992"/>
              <a:gd name="connsiteY245" fmla="*/ 1746504 h 4453128"/>
              <a:gd name="connsiteX246" fmla="*/ 283464 w 7936992"/>
              <a:gd name="connsiteY246" fmla="*/ 1691640 h 4453128"/>
              <a:gd name="connsiteX247" fmla="*/ 301752 w 7936992"/>
              <a:gd name="connsiteY247" fmla="*/ 1655064 h 4453128"/>
              <a:gd name="connsiteX248" fmla="*/ 320040 w 7936992"/>
              <a:gd name="connsiteY248" fmla="*/ 1609344 h 4453128"/>
              <a:gd name="connsiteX249" fmla="*/ 338328 w 7936992"/>
              <a:gd name="connsiteY249" fmla="*/ 1572768 h 4453128"/>
              <a:gd name="connsiteX250" fmla="*/ 365760 w 7936992"/>
              <a:gd name="connsiteY250" fmla="*/ 1490472 h 4453128"/>
              <a:gd name="connsiteX251" fmla="*/ 374904 w 7936992"/>
              <a:gd name="connsiteY251" fmla="*/ 1463040 h 4453128"/>
              <a:gd name="connsiteX252" fmla="*/ 393192 w 7936992"/>
              <a:gd name="connsiteY252" fmla="*/ 1417320 h 4453128"/>
              <a:gd name="connsiteX253" fmla="*/ 411480 w 7936992"/>
              <a:gd name="connsiteY253" fmla="*/ 1362456 h 4453128"/>
              <a:gd name="connsiteX254" fmla="*/ 438912 w 7936992"/>
              <a:gd name="connsiteY254" fmla="*/ 1289304 h 4453128"/>
              <a:gd name="connsiteX255" fmla="*/ 475488 w 7936992"/>
              <a:gd name="connsiteY255" fmla="*/ 1170432 h 4453128"/>
              <a:gd name="connsiteX256" fmla="*/ 493776 w 7936992"/>
              <a:gd name="connsiteY256" fmla="*/ 1133856 h 4453128"/>
              <a:gd name="connsiteX257" fmla="*/ 502920 w 7936992"/>
              <a:gd name="connsiteY257" fmla="*/ 1106424 h 4453128"/>
              <a:gd name="connsiteX258" fmla="*/ 521208 w 7936992"/>
              <a:gd name="connsiteY258" fmla="*/ 1078992 h 4453128"/>
              <a:gd name="connsiteX259" fmla="*/ 530352 w 7936992"/>
              <a:gd name="connsiteY259" fmla="*/ 1051560 h 4453128"/>
              <a:gd name="connsiteX260" fmla="*/ 557784 w 7936992"/>
              <a:gd name="connsiteY260" fmla="*/ 1014984 h 4453128"/>
              <a:gd name="connsiteX261" fmla="*/ 612648 w 7936992"/>
              <a:gd name="connsiteY261" fmla="*/ 877824 h 4453128"/>
              <a:gd name="connsiteX262" fmla="*/ 630936 w 7936992"/>
              <a:gd name="connsiteY262" fmla="*/ 832104 h 4453128"/>
              <a:gd name="connsiteX263" fmla="*/ 640080 w 7936992"/>
              <a:gd name="connsiteY263" fmla="*/ 804672 h 4453128"/>
              <a:gd name="connsiteX264" fmla="*/ 658368 w 7936992"/>
              <a:gd name="connsiteY264" fmla="*/ 777240 h 4453128"/>
              <a:gd name="connsiteX265" fmla="*/ 676656 w 7936992"/>
              <a:gd name="connsiteY265" fmla="*/ 722376 h 4453128"/>
              <a:gd name="connsiteX266" fmla="*/ 685800 w 7936992"/>
              <a:gd name="connsiteY266" fmla="*/ 694944 h 4453128"/>
              <a:gd name="connsiteX267" fmla="*/ 704088 w 7936992"/>
              <a:gd name="connsiteY267" fmla="*/ 630936 h 4453128"/>
              <a:gd name="connsiteX268" fmla="*/ 722376 w 7936992"/>
              <a:gd name="connsiteY268" fmla="*/ 603504 h 4453128"/>
              <a:gd name="connsiteX269" fmla="*/ 740664 w 7936992"/>
              <a:gd name="connsiteY269" fmla="*/ 521208 h 4453128"/>
              <a:gd name="connsiteX270" fmla="*/ 749808 w 7936992"/>
              <a:gd name="connsiteY270" fmla="*/ 493776 h 4453128"/>
              <a:gd name="connsiteX271" fmla="*/ 740664 w 7936992"/>
              <a:gd name="connsiteY271" fmla="*/ 374904 h 4453128"/>
              <a:gd name="connsiteX272" fmla="*/ 704088 w 7936992"/>
              <a:gd name="connsiteY272" fmla="*/ 320040 h 4453128"/>
              <a:gd name="connsiteX273" fmla="*/ 694944 w 7936992"/>
              <a:gd name="connsiteY273" fmla="*/ 292608 h 4453128"/>
              <a:gd name="connsiteX274" fmla="*/ 658368 w 7936992"/>
              <a:gd name="connsiteY274" fmla="*/ 237744 h 4453128"/>
              <a:gd name="connsiteX275" fmla="*/ 640080 w 7936992"/>
              <a:gd name="connsiteY275" fmla="*/ 182880 h 4453128"/>
              <a:gd name="connsiteX276" fmla="*/ 603504 w 7936992"/>
              <a:gd name="connsiteY276" fmla="*/ 118872 h 4453128"/>
              <a:gd name="connsiteX277" fmla="*/ 603504 w 7936992"/>
              <a:gd name="connsiteY277" fmla="*/ 118872 h 445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</a:cxnLst>
            <a:rect l="l" t="t" r="r" b="b"/>
            <a:pathLst>
              <a:path w="7936992" h="4453128">
                <a:moveTo>
                  <a:pt x="557784" y="91440"/>
                </a:moveTo>
                <a:lnTo>
                  <a:pt x="557784" y="91440"/>
                </a:lnTo>
                <a:lnTo>
                  <a:pt x="722376" y="109728"/>
                </a:lnTo>
                <a:cubicBezTo>
                  <a:pt x="771144" y="115824"/>
                  <a:pt x="820201" y="119936"/>
                  <a:pt x="868680" y="128016"/>
                </a:cubicBezTo>
                <a:cubicBezTo>
                  <a:pt x="886968" y="131064"/>
                  <a:pt x="905131" y="134994"/>
                  <a:pt x="923544" y="137160"/>
                </a:cubicBezTo>
                <a:cubicBezTo>
                  <a:pt x="956980" y="141094"/>
                  <a:pt x="990600" y="143256"/>
                  <a:pt x="1024128" y="146304"/>
                </a:cubicBezTo>
                <a:cubicBezTo>
                  <a:pt x="1334516" y="223901"/>
                  <a:pt x="1075312" y="162377"/>
                  <a:pt x="1911096" y="146304"/>
                </a:cubicBezTo>
                <a:cubicBezTo>
                  <a:pt x="1944338" y="145665"/>
                  <a:pt x="2025726" y="137087"/>
                  <a:pt x="2066544" y="128016"/>
                </a:cubicBezTo>
                <a:cubicBezTo>
                  <a:pt x="2075953" y="125925"/>
                  <a:pt x="2084625" y="121210"/>
                  <a:pt x="2093976" y="118872"/>
                </a:cubicBezTo>
                <a:cubicBezTo>
                  <a:pt x="2109054" y="115103"/>
                  <a:pt x="2124618" y="113497"/>
                  <a:pt x="2139696" y="109728"/>
                </a:cubicBezTo>
                <a:cubicBezTo>
                  <a:pt x="2149047" y="107390"/>
                  <a:pt x="2157860" y="103232"/>
                  <a:pt x="2167128" y="100584"/>
                </a:cubicBezTo>
                <a:cubicBezTo>
                  <a:pt x="2185401" y="95363"/>
                  <a:pt x="2232663" y="84391"/>
                  <a:pt x="2249424" y="82296"/>
                </a:cubicBezTo>
                <a:cubicBezTo>
                  <a:pt x="2282830" y="78120"/>
                  <a:pt x="2316480" y="76200"/>
                  <a:pt x="2350008" y="73152"/>
                </a:cubicBezTo>
                <a:cubicBezTo>
                  <a:pt x="2359152" y="70104"/>
                  <a:pt x="2368031" y="66099"/>
                  <a:pt x="2377440" y="64008"/>
                </a:cubicBezTo>
                <a:cubicBezTo>
                  <a:pt x="2415765" y="55491"/>
                  <a:pt x="2491103" y="47352"/>
                  <a:pt x="2523744" y="45720"/>
                </a:cubicBezTo>
                <a:cubicBezTo>
                  <a:pt x="2615121" y="41151"/>
                  <a:pt x="2706624" y="39624"/>
                  <a:pt x="2798064" y="36576"/>
                </a:cubicBezTo>
                <a:cubicBezTo>
                  <a:pt x="2859024" y="39624"/>
                  <a:pt x="2920088" y="41039"/>
                  <a:pt x="2980944" y="45720"/>
                </a:cubicBezTo>
                <a:cubicBezTo>
                  <a:pt x="3053634" y="51312"/>
                  <a:pt x="3013895" y="51672"/>
                  <a:pt x="3063240" y="64008"/>
                </a:cubicBezTo>
                <a:cubicBezTo>
                  <a:pt x="3078318" y="67777"/>
                  <a:pt x="3093720" y="70104"/>
                  <a:pt x="3108960" y="73152"/>
                </a:cubicBezTo>
                <a:cubicBezTo>
                  <a:pt x="3163824" y="70104"/>
                  <a:pt x="3218851" y="69218"/>
                  <a:pt x="3273552" y="64008"/>
                </a:cubicBezTo>
                <a:cubicBezTo>
                  <a:pt x="3283147" y="63094"/>
                  <a:pt x="3291575" y="56955"/>
                  <a:pt x="3300984" y="54864"/>
                </a:cubicBezTo>
                <a:cubicBezTo>
                  <a:pt x="3397541" y="33407"/>
                  <a:pt x="3321527" y="57160"/>
                  <a:pt x="3383280" y="36576"/>
                </a:cubicBezTo>
                <a:lnTo>
                  <a:pt x="3657600" y="45720"/>
                </a:lnTo>
                <a:cubicBezTo>
                  <a:pt x="3685165" y="47134"/>
                  <a:pt x="3712616" y="50667"/>
                  <a:pt x="3739896" y="54864"/>
                </a:cubicBezTo>
                <a:cubicBezTo>
                  <a:pt x="3752317" y="56775"/>
                  <a:pt x="3764388" y="60556"/>
                  <a:pt x="3776472" y="64008"/>
                </a:cubicBezTo>
                <a:cubicBezTo>
                  <a:pt x="3785740" y="66656"/>
                  <a:pt x="3794305" y="72279"/>
                  <a:pt x="3803904" y="73152"/>
                </a:cubicBezTo>
                <a:cubicBezTo>
                  <a:pt x="3861658" y="78402"/>
                  <a:pt x="3919728" y="79248"/>
                  <a:pt x="3977640" y="82296"/>
                </a:cubicBezTo>
                <a:lnTo>
                  <a:pt x="4306824" y="73152"/>
                </a:lnTo>
                <a:cubicBezTo>
                  <a:pt x="4331372" y="72036"/>
                  <a:pt x="4355737" y="68048"/>
                  <a:pt x="4379976" y="64008"/>
                </a:cubicBezTo>
                <a:cubicBezTo>
                  <a:pt x="4392372" y="61942"/>
                  <a:pt x="4404284" y="57590"/>
                  <a:pt x="4416552" y="54864"/>
                </a:cubicBezTo>
                <a:cubicBezTo>
                  <a:pt x="4435691" y="50611"/>
                  <a:pt x="4500339" y="38103"/>
                  <a:pt x="4517136" y="36576"/>
                </a:cubicBezTo>
                <a:cubicBezTo>
                  <a:pt x="4565798" y="32152"/>
                  <a:pt x="4614672" y="30480"/>
                  <a:pt x="4663440" y="27432"/>
                </a:cubicBezTo>
                <a:cubicBezTo>
                  <a:pt x="4675632" y="24384"/>
                  <a:pt x="4687932" y="21740"/>
                  <a:pt x="4700016" y="18288"/>
                </a:cubicBezTo>
                <a:cubicBezTo>
                  <a:pt x="4709284" y="15640"/>
                  <a:pt x="4717906" y="10507"/>
                  <a:pt x="4727448" y="9144"/>
                </a:cubicBezTo>
                <a:cubicBezTo>
                  <a:pt x="4760776" y="4383"/>
                  <a:pt x="4794504" y="3048"/>
                  <a:pt x="4828032" y="0"/>
                </a:cubicBezTo>
                <a:cubicBezTo>
                  <a:pt x="4916424" y="3048"/>
                  <a:pt x="5004936" y="3627"/>
                  <a:pt x="5093208" y="9144"/>
                </a:cubicBezTo>
                <a:cubicBezTo>
                  <a:pt x="5102828" y="9745"/>
                  <a:pt x="5111372" y="15640"/>
                  <a:pt x="5120640" y="18288"/>
                </a:cubicBezTo>
                <a:cubicBezTo>
                  <a:pt x="5132724" y="21740"/>
                  <a:pt x="5145179" y="23821"/>
                  <a:pt x="5157216" y="27432"/>
                </a:cubicBezTo>
                <a:cubicBezTo>
                  <a:pt x="5324753" y="77693"/>
                  <a:pt x="5137750" y="18781"/>
                  <a:pt x="5239512" y="64008"/>
                </a:cubicBezTo>
                <a:cubicBezTo>
                  <a:pt x="5257128" y="71837"/>
                  <a:pt x="5294376" y="82296"/>
                  <a:pt x="5294376" y="82296"/>
                </a:cubicBezTo>
                <a:cubicBezTo>
                  <a:pt x="5297424" y="91440"/>
                  <a:pt x="5296704" y="102912"/>
                  <a:pt x="5303520" y="109728"/>
                </a:cubicBezTo>
                <a:cubicBezTo>
                  <a:pt x="5319062" y="125270"/>
                  <a:pt x="5340096" y="134112"/>
                  <a:pt x="5358384" y="146304"/>
                </a:cubicBezTo>
                <a:cubicBezTo>
                  <a:pt x="5367528" y="152400"/>
                  <a:pt x="5375390" y="161117"/>
                  <a:pt x="5385816" y="164592"/>
                </a:cubicBezTo>
                <a:cubicBezTo>
                  <a:pt x="5394960" y="167640"/>
                  <a:pt x="5404822" y="169055"/>
                  <a:pt x="5413248" y="173736"/>
                </a:cubicBezTo>
                <a:cubicBezTo>
                  <a:pt x="5432461" y="184410"/>
                  <a:pt x="5468112" y="210312"/>
                  <a:pt x="5468112" y="210312"/>
                </a:cubicBezTo>
                <a:cubicBezTo>
                  <a:pt x="5474208" y="219456"/>
                  <a:pt x="5477081" y="231919"/>
                  <a:pt x="5486400" y="237744"/>
                </a:cubicBezTo>
                <a:cubicBezTo>
                  <a:pt x="5502747" y="247961"/>
                  <a:pt x="5541264" y="256032"/>
                  <a:pt x="5541264" y="256032"/>
                </a:cubicBezTo>
                <a:cubicBezTo>
                  <a:pt x="5590032" y="329184"/>
                  <a:pt x="5526024" y="240792"/>
                  <a:pt x="5586984" y="301752"/>
                </a:cubicBezTo>
                <a:cubicBezTo>
                  <a:pt x="5647944" y="362712"/>
                  <a:pt x="5559552" y="298704"/>
                  <a:pt x="5632704" y="347472"/>
                </a:cubicBezTo>
                <a:lnTo>
                  <a:pt x="5650992" y="374904"/>
                </a:lnTo>
                <a:lnTo>
                  <a:pt x="5650992" y="374904"/>
                </a:lnTo>
                <a:lnTo>
                  <a:pt x="5650992" y="374904"/>
                </a:lnTo>
                <a:cubicBezTo>
                  <a:pt x="5756671" y="543990"/>
                  <a:pt x="5652497" y="389512"/>
                  <a:pt x="5724144" y="475488"/>
                </a:cubicBezTo>
                <a:cubicBezTo>
                  <a:pt x="5731179" y="483931"/>
                  <a:pt x="5734661" y="495149"/>
                  <a:pt x="5742432" y="502920"/>
                </a:cubicBezTo>
                <a:cubicBezTo>
                  <a:pt x="5814360" y="574848"/>
                  <a:pt x="5722396" y="458760"/>
                  <a:pt x="5797296" y="548640"/>
                </a:cubicBezTo>
                <a:cubicBezTo>
                  <a:pt x="5859331" y="623082"/>
                  <a:pt x="5754129" y="511321"/>
                  <a:pt x="5833872" y="630936"/>
                </a:cubicBezTo>
                <a:lnTo>
                  <a:pt x="5852160" y="658368"/>
                </a:lnTo>
                <a:cubicBezTo>
                  <a:pt x="5880746" y="772711"/>
                  <a:pt x="5844212" y="630549"/>
                  <a:pt x="5870448" y="722376"/>
                </a:cubicBezTo>
                <a:cubicBezTo>
                  <a:pt x="5873900" y="734460"/>
                  <a:pt x="5876140" y="746868"/>
                  <a:pt x="5879592" y="758952"/>
                </a:cubicBezTo>
                <a:cubicBezTo>
                  <a:pt x="5882240" y="768220"/>
                  <a:pt x="5886088" y="777116"/>
                  <a:pt x="5888736" y="786384"/>
                </a:cubicBezTo>
                <a:cubicBezTo>
                  <a:pt x="5895125" y="808747"/>
                  <a:pt x="5905303" y="861526"/>
                  <a:pt x="5916168" y="877824"/>
                </a:cubicBezTo>
                <a:cubicBezTo>
                  <a:pt x="5928360" y="896112"/>
                  <a:pt x="5945793" y="911836"/>
                  <a:pt x="5952744" y="932688"/>
                </a:cubicBezTo>
                <a:cubicBezTo>
                  <a:pt x="5968814" y="980897"/>
                  <a:pt x="5951267" y="941889"/>
                  <a:pt x="5989320" y="987552"/>
                </a:cubicBezTo>
                <a:cubicBezTo>
                  <a:pt x="5996355" y="995995"/>
                  <a:pt x="6000573" y="1006541"/>
                  <a:pt x="6007608" y="1014984"/>
                </a:cubicBezTo>
                <a:cubicBezTo>
                  <a:pt x="6029610" y="1041386"/>
                  <a:pt x="6035499" y="1042722"/>
                  <a:pt x="6062472" y="1060704"/>
                </a:cubicBezTo>
                <a:cubicBezTo>
                  <a:pt x="6068568" y="1069848"/>
                  <a:pt x="6072989" y="1080365"/>
                  <a:pt x="6080760" y="1088136"/>
                </a:cubicBezTo>
                <a:cubicBezTo>
                  <a:pt x="6088531" y="1095907"/>
                  <a:pt x="6101327" y="1097842"/>
                  <a:pt x="6108192" y="1106424"/>
                </a:cubicBezTo>
                <a:cubicBezTo>
                  <a:pt x="6114213" y="1113950"/>
                  <a:pt x="6111315" y="1126330"/>
                  <a:pt x="6117336" y="1133856"/>
                </a:cubicBezTo>
                <a:cubicBezTo>
                  <a:pt x="6124201" y="1142438"/>
                  <a:pt x="6136325" y="1145109"/>
                  <a:pt x="6144768" y="1152144"/>
                </a:cubicBezTo>
                <a:cubicBezTo>
                  <a:pt x="6230716" y="1223767"/>
                  <a:pt x="6088399" y="1123709"/>
                  <a:pt x="6227064" y="1216152"/>
                </a:cubicBezTo>
                <a:lnTo>
                  <a:pt x="6281928" y="1252728"/>
                </a:lnTo>
                <a:cubicBezTo>
                  <a:pt x="6291072" y="1258824"/>
                  <a:pt x="6301589" y="1263245"/>
                  <a:pt x="6309360" y="1271016"/>
                </a:cubicBezTo>
                <a:cubicBezTo>
                  <a:pt x="6344563" y="1306219"/>
                  <a:pt x="6326032" y="1291275"/>
                  <a:pt x="6364224" y="1316736"/>
                </a:cubicBezTo>
                <a:cubicBezTo>
                  <a:pt x="6394704" y="1362456"/>
                  <a:pt x="6373368" y="1338072"/>
                  <a:pt x="6437376" y="1380744"/>
                </a:cubicBezTo>
                <a:lnTo>
                  <a:pt x="6464808" y="1399032"/>
                </a:lnTo>
                <a:cubicBezTo>
                  <a:pt x="6473952" y="1405128"/>
                  <a:pt x="6481814" y="1413845"/>
                  <a:pt x="6492240" y="1417320"/>
                </a:cubicBezTo>
                <a:lnTo>
                  <a:pt x="6519672" y="1426464"/>
                </a:lnTo>
                <a:cubicBezTo>
                  <a:pt x="6544056" y="1444752"/>
                  <a:pt x="6563908" y="1471689"/>
                  <a:pt x="6592824" y="1481328"/>
                </a:cubicBezTo>
                <a:cubicBezTo>
                  <a:pt x="6611112" y="1487424"/>
                  <a:pt x="6631648" y="1488923"/>
                  <a:pt x="6647688" y="1499616"/>
                </a:cubicBezTo>
                <a:cubicBezTo>
                  <a:pt x="6656832" y="1505712"/>
                  <a:pt x="6665019" y="1513575"/>
                  <a:pt x="6675120" y="1517904"/>
                </a:cubicBezTo>
                <a:cubicBezTo>
                  <a:pt x="6686671" y="1522854"/>
                  <a:pt x="6699612" y="1523596"/>
                  <a:pt x="6711696" y="1527048"/>
                </a:cubicBezTo>
                <a:cubicBezTo>
                  <a:pt x="6781727" y="1547057"/>
                  <a:pt x="6694425" y="1522420"/>
                  <a:pt x="6766560" y="1554480"/>
                </a:cubicBezTo>
                <a:cubicBezTo>
                  <a:pt x="6784176" y="1562309"/>
                  <a:pt x="6821424" y="1572768"/>
                  <a:pt x="6821424" y="1572768"/>
                </a:cubicBezTo>
                <a:cubicBezTo>
                  <a:pt x="6830568" y="1581912"/>
                  <a:pt x="6838096" y="1593027"/>
                  <a:pt x="6848856" y="1600200"/>
                </a:cubicBezTo>
                <a:cubicBezTo>
                  <a:pt x="6856876" y="1605547"/>
                  <a:pt x="6867667" y="1605033"/>
                  <a:pt x="6876288" y="1609344"/>
                </a:cubicBezTo>
                <a:cubicBezTo>
                  <a:pt x="6886118" y="1614259"/>
                  <a:pt x="6893890" y="1622717"/>
                  <a:pt x="6903720" y="1627632"/>
                </a:cubicBezTo>
                <a:cubicBezTo>
                  <a:pt x="6912341" y="1631943"/>
                  <a:pt x="6922531" y="1632465"/>
                  <a:pt x="6931152" y="1636776"/>
                </a:cubicBezTo>
                <a:cubicBezTo>
                  <a:pt x="6965206" y="1653803"/>
                  <a:pt x="6955682" y="1657217"/>
                  <a:pt x="6986016" y="1682496"/>
                </a:cubicBezTo>
                <a:cubicBezTo>
                  <a:pt x="7002828" y="1696506"/>
                  <a:pt x="7030859" y="1710554"/>
                  <a:pt x="7050024" y="1719072"/>
                </a:cubicBezTo>
                <a:cubicBezTo>
                  <a:pt x="7065023" y="1725738"/>
                  <a:pt x="7081334" y="1729500"/>
                  <a:pt x="7095744" y="1737360"/>
                </a:cubicBezTo>
                <a:cubicBezTo>
                  <a:pt x="7187863" y="1787607"/>
                  <a:pt x="7113962" y="1764775"/>
                  <a:pt x="7187184" y="1783080"/>
                </a:cubicBezTo>
                <a:cubicBezTo>
                  <a:pt x="7265800" y="1835491"/>
                  <a:pt x="7166332" y="1772654"/>
                  <a:pt x="7242048" y="1810512"/>
                </a:cubicBezTo>
                <a:cubicBezTo>
                  <a:pt x="7251878" y="1815427"/>
                  <a:pt x="7259437" y="1824337"/>
                  <a:pt x="7269480" y="1828800"/>
                </a:cubicBezTo>
                <a:cubicBezTo>
                  <a:pt x="7287096" y="1836629"/>
                  <a:pt x="7306056" y="1840992"/>
                  <a:pt x="7324344" y="1847088"/>
                </a:cubicBezTo>
                <a:lnTo>
                  <a:pt x="7379208" y="1865376"/>
                </a:lnTo>
                <a:cubicBezTo>
                  <a:pt x="7388352" y="1868424"/>
                  <a:pt x="7397133" y="1872935"/>
                  <a:pt x="7406640" y="1874520"/>
                </a:cubicBezTo>
                <a:cubicBezTo>
                  <a:pt x="7424928" y="1877568"/>
                  <a:pt x="7443324" y="1880028"/>
                  <a:pt x="7461504" y="1883664"/>
                </a:cubicBezTo>
                <a:cubicBezTo>
                  <a:pt x="7496053" y="1890574"/>
                  <a:pt x="7517955" y="1899433"/>
                  <a:pt x="7552944" y="1911096"/>
                </a:cubicBezTo>
                <a:lnTo>
                  <a:pt x="7580376" y="1920240"/>
                </a:lnTo>
                <a:cubicBezTo>
                  <a:pt x="7589520" y="1923288"/>
                  <a:pt x="7599788" y="1924037"/>
                  <a:pt x="7607808" y="1929384"/>
                </a:cubicBezTo>
                <a:lnTo>
                  <a:pt x="7690104" y="1984248"/>
                </a:lnTo>
                <a:lnTo>
                  <a:pt x="7717536" y="2002536"/>
                </a:lnTo>
                <a:lnTo>
                  <a:pt x="7744968" y="2020824"/>
                </a:lnTo>
                <a:cubicBezTo>
                  <a:pt x="7772400" y="2061972"/>
                  <a:pt x="7770876" y="2074926"/>
                  <a:pt x="7808976" y="2093976"/>
                </a:cubicBezTo>
                <a:cubicBezTo>
                  <a:pt x="7817597" y="2098287"/>
                  <a:pt x="7827264" y="2100072"/>
                  <a:pt x="7836408" y="2103120"/>
                </a:cubicBezTo>
                <a:cubicBezTo>
                  <a:pt x="7839456" y="2112264"/>
                  <a:pt x="7840871" y="2122126"/>
                  <a:pt x="7845552" y="2130552"/>
                </a:cubicBezTo>
                <a:cubicBezTo>
                  <a:pt x="7856226" y="2149765"/>
                  <a:pt x="7875177" y="2164564"/>
                  <a:pt x="7882128" y="2185416"/>
                </a:cubicBezTo>
                <a:lnTo>
                  <a:pt x="7900416" y="2240280"/>
                </a:lnTo>
                <a:lnTo>
                  <a:pt x="7900416" y="2240280"/>
                </a:lnTo>
                <a:cubicBezTo>
                  <a:pt x="7875249" y="2466787"/>
                  <a:pt x="7884274" y="2353091"/>
                  <a:pt x="7900416" y="2788920"/>
                </a:cubicBezTo>
                <a:cubicBezTo>
                  <a:pt x="7900773" y="2798552"/>
                  <a:pt x="7907222" y="2807001"/>
                  <a:pt x="7909560" y="2816352"/>
                </a:cubicBezTo>
                <a:cubicBezTo>
                  <a:pt x="7913329" y="2831430"/>
                  <a:pt x="7914935" y="2846994"/>
                  <a:pt x="7918704" y="2862072"/>
                </a:cubicBezTo>
                <a:cubicBezTo>
                  <a:pt x="7941214" y="2952114"/>
                  <a:pt x="7911830" y="2793397"/>
                  <a:pt x="7936992" y="2944368"/>
                </a:cubicBezTo>
                <a:cubicBezTo>
                  <a:pt x="7933944" y="2956560"/>
                  <a:pt x="7939088" y="2975324"/>
                  <a:pt x="7927848" y="2980944"/>
                </a:cubicBezTo>
                <a:cubicBezTo>
                  <a:pt x="7918018" y="2985859"/>
                  <a:pt x="7907281" y="2971238"/>
                  <a:pt x="7900416" y="2962656"/>
                </a:cubicBezTo>
                <a:cubicBezTo>
                  <a:pt x="7894395" y="2955130"/>
                  <a:pt x="7896619" y="2943244"/>
                  <a:pt x="7891272" y="2935224"/>
                </a:cubicBezTo>
                <a:cubicBezTo>
                  <a:pt x="7884099" y="2924464"/>
                  <a:pt x="7872984" y="2916936"/>
                  <a:pt x="7863840" y="2907792"/>
                </a:cubicBezTo>
                <a:cubicBezTo>
                  <a:pt x="7857744" y="2916936"/>
                  <a:pt x="7849881" y="2925123"/>
                  <a:pt x="7845552" y="2935224"/>
                </a:cubicBezTo>
                <a:cubicBezTo>
                  <a:pt x="7840602" y="2946775"/>
                  <a:pt x="7839860" y="2959716"/>
                  <a:pt x="7836408" y="2971800"/>
                </a:cubicBezTo>
                <a:cubicBezTo>
                  <a:pt x="7817663" y="3037408"/>
                  <a:pt x="7836711" y="2951999"/>
                  <a:pt x="7818120" y="3044952"/>
                </a:cubicBezTo>
                <a:cubicBezTo>
                  <a:pt x="7815072" y="3133344"/>
                  <a:pt x="7816529" y="3222007"/>
                  <a:pt x="7808976" y="3310128"/>
                </a:cubicBezTo>
                <a:cubicBezTo>
                  <a:pt x="7807330" y="3329335"/>
                  <a:pt x="7796784" y="3346704"/>
                  <a:pt x="7790688" y="3364992"/>
                </a:cubicBezTo>
                <a:cubicBezTo>
                  <a:pt x="7787640" y="3374136"/>
                  <a:pt x="7786891" y="3384404"/>
                  <a:pt x="7781544" y="3392424"/>
                </a:cubicBezTo>
                <a:lnTo>
                  <a:pt x="7726680" y="3474720"/>
                </a:lnTo>
                <a:cubicBezTo>
                  <a:pt x="7720584" y="3483864"/>
                  <a:pt x="7711867" y="3491726"/>
                  <a:pt x="7708392" y="3502152"/>
                </a:cubicBezTo>
                <a:cubicBezTo>
                  <a:pt x="7702296" y="3520440"/>
                  <a:pt x="7700797" y="3540976"/>
                  <a:pt x="7690104" y="3557016"/>
                </a:cubicBezTo>
                <a:cubicBezTo>
                  <a:pt x="7644698" y="3625124"/>
                  <a:pt x="7703056" y="3541474"/>
                  <a:pt x="7644384" y="3611880"/>
                </a:cubicBezTo>
                <a:cubicBezTo>
                  <a:pt x="7637349" y="3620323"/>
                  <a:pt x="7634367" y="3632075"/>
                  <a:pt x="7626096" y="3639312"/>
                </a:cubicBezTo>
                <a:cubicBezTo>
                  <a:pt x="7609555" y="3653786"/>
                  <a:pt x="7589520" y="3663696"/>
                  <a:pt x="7571232" y="3675888"/>
                </a:cubicBezTo>
                <a:cubicBezTo>
                  <a:pt x="7562088" y="3681984"/>
                  <a:pt x="7554226" y="3690701"/>
                  <a:pt x="7543800" y="3694176"/>
                </a:cubicBezTo>
                <a:cubicBezTo>
                  <a:pt x="7505942" y="3706795"/>
                  <a:pt x="7524388" y="3697973"/>
                  <a:pt x="7488936" y="3721608"/>
                </a:cubicBezTo>
                <a:cubicBezTo>
                  <a:pt x="7475442" y="3741850"/>
                  <a:pt x="7464338" y="3762391"/>
                  <a:pt x="7443216" y="3776472"/>
                </a:cubicBezTo>
                <a:cubicBezTo>
                  <a:pt x="7435196" y="3781819"/>
                  <a:pt x="7424210" y="3780935"/>
                  <a:pt x="7415784" y="3785616"/>
                </a:cubicBezTo>
                <a:cubicBezTo>
                  <a:pt x="7396571" y="3796290"/>
                  <a:pt x="7381772" y="3815241"/>
                  <a:pt x="7360920" y="3822192"/>
                </a:cubicBezTo>
                <a:cubicBezTo>
                  <a:pt x="7295147" y="3844116"/>
                  <a:pt x="7377284" y="3817517"/>
                  <a:pt x="7296912" y="3840480"/>
                </a:cubicBezTo>
                <a:cubicBezTo>
                  <a:pt x="7261076" y="3850719"/>
                  <a:pt x="7261319" y="3857211"/>
                  <a:pt x="7214616" y="3858768"/>
                </a:cubicBezTo>
                <a:cubicBezTo>
                  <a:pt x="7141505" y="3861205"/>
                  <a:pt x="7068312" y="3858768"/>
                  <a:pt x="6995160" y="3858768"/>
                </a:cubicBezTo>
                <a:lnTo>
                  <a:pt x="6995160" y="3858768"/>
                </a:lnTo>
                <a:cubicBezTo>
                  <a:pt x="6964680" y="3864864"/>
                  <a:pt x="6934519" y="3872856"/>
                  <a:pt x="6903720" y="3877056"/>
                </a:cubicBezTo>
                <a:cubicBezTo>
                  <a:pt x="6856766" y="3883459"/>
                  <a:pt x="6682223" y="3892962"/>
                  <a:pt x="6647688" y="3895344"/>
                </a:cubicBezTo>
                <a:cubicBezTo>
                  <a:pt x="6329639" y="3917278"/>
                  <a:pt x="6741306" y="3900322"/>
                  <a:pt x="6062472" y="3913632"/>
                </a:cubicBezTo>
                <a:cubicBezTo>
                  <a:pt x="6035040" y="3916680"/>
                  <a:pt x="6007499" y="3918873"/>
                  <a:pt x="5980176" y="3922776"/>
                </a:cubicBezTo>
                <a:cubicBezTo>
                  <a:pt x="5964790" y="3924974"/>
                  <a:pt x="5949817" y="3929557"/>
                  <a:pt x="5934456" y="3931920"/>
                </a:cubicBezTo>
                <a:cubicBezTo>
                  <a:pt x="5910168" y="3935657"/>
                  <a:pt x="5885688" y="3938016"/>
                  <a:pt x="5861304" y="3941064"/>
                </a:cubicBezTo>
                <a:lnTo>
                  <a:pt x="5779008" y="3968496"/>
                </a:lnTo>
                <a:lnTo>
                  <a:pt x="5751576" y="3977640"/>
                </a:lnTo>
                <a:cubicBezTo>
                  <a:pt x="5663133" y="4043972"/>
                  <a:pt x="5757385" y="3979308"/>
                  <a:pt x="5687568" y="4014216"/>
                </a:cubicBezTo>
                <a:cubicBezTo>
                  <a:pt x="5677738" y="4019131"/>
                  <a:pt x="5669966" y="4027589"/>
                  <a:pt x="5660136" y="4032504"/>
                </a:cubicBezTo>
                <a:cubicBezTo>
                  <a:pt x="5651515" y="4036815"/>
                  <a:pt x="5641325" y="4037337"/>
                  <a:pt x="5632704" y="4041648"/>
                </a:cubicBezTo>
                <a:cubicBezTo>
                  <a:pt x="5622874" y="4046563"/>
                  <a:pt x="5615315" y="4055473"/>
                  <a:pt x="5605272" y="4059936"/>
                </a:cubicBezTo>
                <a:cubicBezTo>
                  <a:pt x="5587656" y="4067765"/>
                  <a:pt x="5568696" y="4072128"/>
                  <a:pt x="5550408" y="4078224"/>
                </a:cubicBezTo>
                <a:lnTo>
                  <a:pt x="5495544" y="4096512"/>
                </a:lnTo>
                <a:cubicBezTo>
                  <a:pt x="5486400" y="4099560"/>
                  <a:pt x="5476132" y="4100309"/>
                  <a:pt x="5468112" y="4105656"/>
                </a:cubicBezTo>
                <a:cubicBezTo>
                  <a:pt x="5432660" y="4129291"/>
                  <a:pt x="5451106" y="4120469"/>
                  <a:pt x="5413248" y="4133088"/>
                </a:cubicBezTo>
                <a:cubicBezTo>
                  <a:pt x="5361246" y="4185090"/>
                  <a:pt x="5411317" y="4143197"/>
                  <a:pt x="5358384" y="4169664"/>
                </a:cubicBezTo>
                <a:cubicBezTo>
                  <a:pt x="5348554" y="4174579"/>
                  <a:pt x="5340995" y="4183489"/>
                  <a:pt x="5330952" y="4187952"/>
                </a:cubicBezTo>
                <a:cubicBezTo>
                  <a:pt x="5313336" y="4195781"/>
                  <a:pt x="5294376" y="4200144"/>
                  <a:pt x="5276088" y="4206240"/>
                </a:cubicBezTo>
                <a:cubicBezTo>
                  <a:pt x="5266944" y="4209288"/>
                  <a:pt x="5256676" y="4210037"/>
                  <a:pt x="5248656" y="4215384"/>
                </a:cubicBezTo>
                <a:cubicBezTo>
                  <a:pt x="5239512" y="4221480"/>
                  <a:pt x="5231325" y="4229343"/>
                  <a:pt x="5221224" y="4233672"/>
                </a:cubicBezTo>
                <a:cubicBezTo>
                  <a:pt x="5180207" y="4251251"/>
                  <a:pt x="5192804" y="4234166"/>
                  <a:pt x="5157216" y="4251960"/>
                </a:cubicBezTo>
                <a:cubicBezTo>
                  <a:pt x="5147386" y="4256875"/>
                  <a:pt x="5139614" y="4265333"/>
                  <a:pt x="5129784" y="4270248"/>
                </a:cubicBezTo>
                <a:cubicBezTo>
                  <a:pt x="5121163" y="4274559"/>
                  <a:pt x="5110973" y="4275081"/>
                  <a:pt x="5102352" y="4279392"/>
                </a:cubicBezTo>
                <a:cubicBezTo>
                  <a:pt x="5092522" y="4284307"/>
                  <a:pt x="5084963" y="4293217"/>
                  <a:pt x="5074920" y="4297680"/>
                </a:cubicBezTo>
                <a:cubicBezTo>
                  <a:pt x="5057304" y="4305509"/>
                  <a:pt x="5038344" y="4309872"/>
                  <a:pt x="5020056" y="4315968"/>
                </a:cubicBezTo>
                <a:cubicBezTo>
                  <a:pt x="5010912" y="4319016"/>
                  <a:pt x="5001245" y="4320801"/>
                  <a:pt x="4992624" y="4325112"/>
                </a:cubicBezTo>
                <a:cubicBezTo>
                  <a:pt x="4980432" y="4331208"/>
                  <a:pt x="4969104" y="4339483"/>
                  <a:pt x="4956048" y="4343400"/>
                </a:cubicBezTo>
                <a:cubicBezTo>
                  <a:pt x="4938290" y="4348728"/>
                  <a:pt x="4919171" y="4348047"/>
                  <a:pt x="4901184" y="4352544"/>
                </a:cubicBezTo>
                <a:cubicBezTo>
                  <a:pt x="4852403" y="4364739"/>
                  <a:pt x="4853283" y="4372719"/>
                  <a:pt x="4809744" y="4379976"/>
                </a:cubicBezTo>
                <a:cubicBezTo>
                  <a:pt x="4785505" y="4384016"/>
                  <a:pt x="4761044" y="4386675"/>
                  <a:pt x="4736592" y="4389120"/>
                </a:cubicBezTo>
                <a:cubicBezTo>
                  <a:pt x="4628014" y="4399978"/>
                  <a:pt x="4570385" y="4401237"/>
                  <a:pt x="4453128" y="4407408"/>
                </a:cubicBezTo>
                <a:cubicBezTo>
                  <a:pt x="4294732" y="4439087"/>
                  <a:pt x="4392904" y="4422959"/>
                  <a:pt x="4050792" y="4407408"/>
                </a:cubicBezTo>
                <a:cubicBezTo>
                  <a:pt x="4035266" y="4406702"/>
                  <a:pt x="4020507" y="4400080"/>
                  <a:pt x="4005072" y="4398264"/>
                </a:cubicBezTo>
                <a:cubicBezTo>
                  <a:pt x="3901422" y="4386070"/>
                  <a:pt x="3761481" y="4383765"/>
                  <a:pt x="3666744" y="4379976"/>
                </a:cubicBezTo>
                <a:lnTo>
                  <a:pt x="3621024" y="4370832"/>
                </a:lnTo>
                <a:cubicBezTo>
                  <a:pt x="3602783" y="4367515"/>
                  <a:pt x="3584259" y="4365710"/>
                  <a:pt x="3566160" y="4361688"/>
                </a:cubicBezTo>
                <a:cubicBezTo>
                  <a:pt x="3556751" y="4359597"/>
                  <a:pt x="3547996" y="4355192"/>
                  <a:pt x="3538728" y="4352544"/>
                </a:cubicBezTo>
                <a:cubicBezTo>
                  <a:pt x="3441992" y="4324905"/>
                  <a:pt x="3577668" y="4368572"/>
                  <a:pt x="3447288" y="4325112"/>
                </a:cubicBezTo>
                <a:cubicBezTo>
                  <a:pt x="3438144" y="4322064"/>
                  <a:pt x="3429420" y="4317164"/>
                  <a:pt x="3419856" y="4315968"/>
                </a:cubicBezTo>
                <a:lnTo>
                  <a:pt x="3346704" y="4306824"/>
                </a:lnTo>
                <a:cubicBezTo>
                  <a:pt x="3283793" y="4285854"/>
                  <a:pt x="3359855" y="4309215"/>
                  <a:pt x="3246120" y="4288536"/>
                </a:cubicBezTo>
                <a:cubicBezTo>
                  <a:pt x="3236637" y="4286812"/>
                  <a:pt x="3228139" y="4281282"/>
                  <a:pt x="3218688" y="4279392"/>
                </a:cubicBezTo>
                <a:cubicBezTo>
                  <a:pt x="3132351" y="4262125"/>
                  <a:pt x="3181355" y="4279176"/>
                  <a:pt x="3118104" y="4261104"/>
                </a:cubicBezTo>
                <a:cubicBezTo>
                  <a:pt x="3081765" y="4250721"/>
                  <a:pt x="3083480" y="4244650"/>
                  <a:pt x="3035808" y="4242816"/>
                </a:cubicBezTo>
                <a:cubicBezTo>
                  <a:pt x="2895670" y="4237426"/>
                  <a:pt x="2755392" y="4236720"/>
                  <a:pt x="2615184" y="4233672"/>
                </a:cubicBezTo>
                <a:cubicBezTo>
                  <a:pt x="2553431" y="4213088"/>
                  <a:pt x="2629445" y="4236841"/>
                  <a:pt x="2532888" y="4215384"/>
                </a:cubicBezTo>
                <a:cubicBezTo>
                  <a:pt x="2523479" y="4213293"/>
                  <a:pt x="2514865" y="4208331"/>
                  <a:pt x="2505456" y="4206240"/>
                </a:cubicBezTo>
                <a:cubicBezTo>
                  <a:pt x="2487357" y="4202218"/>
                  <a:pt x="2468691" y="4201118"/>
                  <a:pt x="2450592" y="4197096"/>
                </a:cubicBezTo>
                <a:cubicBezTo>
                  <a:pt x="2441183" y="4195005"/>
                  <a:pt x="2432428" y="4190600"/>
                  <a:pt x="2423160" y="4187952"/>
                </a:cubicBezTo>
                <a:cubicBezTo>
                  <a:pt x="2411076" y="4184500"/>
                  <a:pt x="2398621" y="4182419"/>
                  <a:pt x="2386584" y="4178808"/>
                </a:cubicBezTo>
                <a:cubicBezTo>
                  <a:pt x="2368120" y="4173269"/>
                  <a:pt x="2350735" y="4163689"/>
                  <a:pt x="2331720" y="4160520"/>
                </a:cubicBezTo>
                <a:lnTo>
                  <a:pt x="2221992" y="4142232"/>
                </a:lnTo>
                <a:cubicBezTo>
                  <a:pt x="2133600" y="4145280"/>
                  <a:pt x="2045099" y="4146026"/>
                  <a:pt x="1956816" y="4151376"/>
                </a:cubicBezTo>
                <a:cubicBezTo>
                  <a:pt x="1827768" y="4159197"/>
                  <a:pt x="1995913" y="4159353"/>
                  <a:pt x="1892808" y="4169664"/>
                </a:cubicBezTo>
                <a:cubicBezTo>
                  <a:pt x="1841160" y="4174829"/>
                  <a:pt x="1789176" y="4175760"/>
                  <a:pt x="1737360" y="4178808"/>
                </a:cubicBezTo>
                <a:cubicBezTo>
                  <a:pt x="1728216" y="4181856"/>
                  <a:pt x="1719279" y="4185614"/>
                  <a:pt x="1709928" y="4187952"/>
                </a:cubicBezTo>
                <a:cubicBezTo>
                  <a:pt x="1668038" y="4198424"/>
                  <a:pt x="1635474" y="4200688"/>
                  <a:pt x="1591056" y="4206240"/>
                </a:cubicBezTo>
                <a:cubicBezTo>
                  <a:pt x="1498865" y="4236970"/>
                  <a:pt x="1641865" y="4190083"/>
                  <a:pt x="1527048" y="4224528"/>
                </a:cubicBezTo>
                <a:cubicBezTo>
                  <a:pt x="1508584" y="4230067"/>
                  <a:pt x="1488224" y="4232123"/>
                  <a:pt x="1472184" y="4242816"/>
                </a:cubicBezTo>
                <a:lnTo>
                  <a:pt x="1417320" y="4279392"/>
                </a:lnTo>
                <a:cubicBezTo>
                  <a:pt x="1408176" y="4285488"/>
                  <a:pt x="1400314" y="4294205"/>
                  <a:pt x="1389888" y="4297680"/>
                </a:cubicBezTo>
                <a:cubicBezTo>
                  <a:pt x="1371600" y="4303776"/>
                  <a:pt x="1351064" y="4305275"/>
                  <a:pt x="1335024" y="4315968"/>
                </a:cubicBezTo>
                <a:cubicBezTo>
                  <a:pt x="1325880" y="4322064"/>
                  <a:pt x="1317635" y="4329793"/>
                  <a:pt x="1307592" y="4334256"/>
                </a:cubicBezTo>
                <a:cubicBezTo>
                  <a:pt x="1289976" y="4342085"/>
                  <a:pt x="1252728" y="4352544"/>
                  <a:pt x="1252728" y="4352544"/>
                </a:cubicBezTo>
                <a:cubicBezTo>
                  <a:pt x="1240536" y="4361688"/>
                  <a:pt x="1229783" y="4373160"/>
                  <a:pt x="1216152" y="4379976"/>
                </a:cubicBezTo>
                <a:cubicBezTo>
                  <a:pt x="1198910" y="4388597"/>
                  <a:pt x="1179576" y="4392168"/>
                  <a:pt x="1161288" y="4398264"/>
                </a:cubicBezTo>
                <a:cubicBezTo>
                  <a:pt x="1135143" y="4406979"/>
                  <a:pt x="1125984" y="4410811"/>
                  <a:pt x="1097280" y="4416552"/>
                </a:cubicBezTo>
                <a:cubicBezTo>
                  <a:pt x="1079100" y="4420188"/>
                  <a:pt x="1060403" y="4421199"/>
                  <a:pt x="1042416" y="4425696"/>
                </a:cubicBezTo>
                <a:cubicBezTo>
                  <a:pt x="1023714" y="4430371"/>
                  <a:pt x="1006254" y="4439309"/>
                  <a:pt x="987552" y="4443984"/>
                </a:cubicBezTo>
                <a:lnTo>
                  <a:pt x="950976" y="4453128"/>
                </a:lnTo>
                <a:cubicBezTo>
                  <a:pt x="862584" y="4450080"/>
                  <a:pt x="773921" y="4451537"/>
                  <a:pt x="685800" y="4443984"/>
                </a:cubicBezTo>
                <a:cubicBezTo>
                  <a:pt x="614710" y="4437891"/>
                  <a:pt x="650283" y="4427456"/>
                  <a:pt x="603504" y="4407408"/>
                </a:cubicBezTo>
                <a:cubicBezTo>
                  <a:pt x="562487" y="4389829"/>
                  <a:pt x="575084" y="4406914"/>
                  <a:pt x="539496" y="4389120"/>
                </a:cubicBezTo>
                <a:cubicBezTo>
                  <a:pt x="529666" y="4384205"/>
                  <a:pt x="522107" y="4375295"/>
                  <a:pt x="512064" y="4370832"/>
                </a:cubicBezTo>
                <a:cubicBezTo>
                  <a:pt x="494448" y="4363003"/>
                  <a:pt x="475098" y="4359703"/>
                  <a:pt x="457200" y="4352544"/>
                </a:cubicBezTo>
                <a:lnTo>
                  <a:pt x="411480" y="4334256"/>
                </a:lnTo>
                <a:cubicBezTo>
                  <a:pt x="405384" y="4325112"/>
                  <a:pt x="402336" y="4312920"/>
                  <a:pt x="393192" y="4306824"/>
                </a:cubicBezTo>
                <a:cubicBezTo>
                  <a:pt x="382735" y="4299853"/>
                  <a:pt x="368700" y="4301132"/>
                  <a:pt x="356616" y="4297680"/>
                </a:cubicBezTo>
                <a:cubicBezTo>
                  <a:pt x="302987" y="4282358"/>
                  <a:pt x="355185" y="4296965"/>
                  <a:pt x="301752" y="4270248"/>
                </a:cubicBezTo>
                <a:cubicBezTo>
                  <a:pt x="293131" y="4265937"/>
                  <a:pt x="282941" y="4265415"/>
                  <a:pt x="274320" y="4261104"/>
                </a:cubicBezTo>
                <a:cubicBezTo>
                  <a:pt x="264490" y="4256189"/>
                  <a:pt x="255831" y="4249204"/>
                  <a:pt x="246888" y="4242816"/>
                </a:cubicBezTo>
                <a:cubicBezTo>
                  <a:pt x="237224" y="4235913"/>
                  <a:pt x="197246" y="4204279"/>
                  <a:pt x="182880" y="4197096"/>
                </a:cubicBezTo>
                <a:cubicBezTo>
                  <a:pt x="174259" y="4192785"/>
                  <a:pt x="163874" y="4192633"/>
                  <a:pt x="155448" y="4187952"/>
                </a:cubicBezTo>
                <a:cubicBezTo>
                  <a:pt x="136235" y="4177278"/>
                  <a:pt x="118872" y="4163568"/>
                  <a:pt x="100584" y="4151376"/>
                </a:cubicBezTo>
                <a:lnTo>
                  <a:pt x="73152" y="4133088"/>
                </a:lnTo>
                <a:cubicBezTo>
                  <a:pt x="70104" y="4123944"/>
                  <a:pt x="68689" y="4114082"/>
                  <a:pt x="64008" y="4105656"/>
                </a:cubicBezTo>
                <a:cubicBezTo>
                  <a:pt x="53334" y="4086443"/>
                  <a:pt x="27432" y="4050792"/>
                  <a:pt x="27432" y="4050792"/>
                </a:cubicBezTo>
                <a:cubicBezTo>
                  <a:pt x="24384" y="4038600"/>
                  <a:pt x="20921" y="4026504"/>
                  <a:pt x="18288" y="4014216"/>
                </a:cubicBezTo>
                <a:cubicBezTo>
                  <a:pt x="11775" y="3983822"/>
                  <a:pt x="0" y="3922776"/>
                  <a:pt x="0" y="3922776"/>
                </a:cubicBezTo>
                <a:cubicBezTo>
                  <a:pt x="3048" y="3870960"/>
                  <a:pt x="4223" y="3819000"/>
                  <a:pt x="9144" y="3767328"/>
                </a:cubicBezTo>
                <a:cubicBezTo>
                  <a:pt x="10335" y="3754817"/>
                  <a:pt x="16820" y="3743233"/>
                  <a:pt x="18288" y="3730752"/>
                </a:cubicBezTo>
                <a:cubicBezTo>
                  <a:pt x="38504" y="3558918"/>
                  <a:pt x="14597" y="3663220"/>
                  <a:pt x="36576" y="3575304"/>
                </a:cubicBezTo>
                <a:cubicBezTo>
                  <a:pt x="39624" y="3547872"/>
                  <a:pt x="41182" y="3520233"/>
                  <a:pt x="45720" y="3493008"/>
                </a:cubicBezTo>
                <a:cubicBezTo>
                  <a:pt x="47305" y="3483501"/>
                  <a:pt x="52216" y="3474844"/>
                  <a:pt x="54864" y="3465576"/>
                </a:cubicBezTo>
                <a:cubicBezTo>
                  <a:pt x="58316" y="3453492"/>
                  <a:pt x="60960" y="3441192"/>
                  <a:pt x="64008" y="3429000"/>
                </a:cubicBezTo>
                <a:cubicBezTo>
                  <a:pt x="85040" y="3218679"/>
                  <a:pt x="63815" y="3451339"/>
                  <a:pt x="82296" y="3063240"/>
                </a:cubicBezTo>
                <a:cubicBezTo>
                  <a:pt x="84042" y="3026579"/>
                  <a:pt x="89404" y="2990158"/>
                  <a:pt x="91440" y="2953512"/>
                </a:cubicBezTo>
                <a:cubicBezTo>
                  <a:pt x="95501" y="2880409"/>
                  <a:pt x="95714" y="2807109"/>
                  <a:pt x="100584" y="2734056"/>
                </a:cubicBezTo>
                <a:cubicBezTo>
                  <a:pt x="101817" y="2715557"/>
                  <a:pt x="107681" y="2697619"/>
                  <a:pt x="109728" y="2679192"/>
                </a:cubicBezTo>
                <a:cubicBezTo>
                  <a:pt x="145308" y="2358973"/>
                  <a:pt x="113812" y="2586599"/>
                  <a:pt x="137160" y="2423160"/>
                </a:cubicBezTo>
                <a:cubicBezTo>
                  <a:pt x="140208" y="2377440"/>
                  <a:pt x="143831" y="2331755"/>
                  <a:pt x="146304" y="2286000"/>
                </a:cubicBezTo>
                <a:cubicBezTo>
                  <a:pt x="149927" y="2218973"/>
                  <a:pt x="150830" y="2151798"/>
                  <a:pt x="155448" y="2084832"/>
                </a:cubicBezTo>
                <a:cubicBezTo>
                  <a:pt x="159974" y="2019203"/>
                  <a:pt x="155784" y="2034036"/>
                  <a:pt x="182880" y="1993392"/>
                </a:cubicBezTo>
                <a:cubicBezTo>
                  <a:pt x="185928" y="1975104"/>
                  <a:pt x="188707" y="1956769"/>
                  <a:pt x="192024" y="1938528"/>
                </a:cubicBezTo>
                <a:cubicBezTo>
                  <a:pt x="195005" y="1922132"/>
                  <a:pt x="201248" y="1883505"/>
                  <a:pt x="210312" y="1865376"/>
                </a:cubicBezTo>
                <a:cubicBezTo>
                  <a:pt x="218260" y="1849480"/>
                  <a:pt x="229318" y="1835304"/>
                  <a:pt x="237744" y="1819656"/>
                </a:cubicBezTo>
                <a:cubicBezTo>
                  <a:pt x="250669" y="1795652"/>
                  <a:pt x="274320" y="1746504"/>
                  <a:pt x="274320" y="1746504"/>
                </a:cubicBezTo>
                <a:cubicBezTo>
                  <a:pt x="277368" y="1728216"/>
                  <a:pt x="278136" y="1709398"/>
                  <a:pt x="283464" y="1691640"/>
                </a:cubicBezTo>
                <a:cubicBezTo>
                  <a:pt x="287381" y="1678584"/>
                  <a:pt x="296216" y="1667520"/>
                  <a:pt x="301752" y="1655064"/>
                </a:cubicBezTo>
                <a:cubicBezTo>
                  <a:pt x="308418" y="1640065"/>
                  <a:pt x="313374" y="1624343"/>
                  <a:pt x="320040" y="1609344"/>
                </a:cubicBezTo>
                <a:cubicBezTo>
                  <a:pt x="325576" y="1596888"/>
                  <a:pt x="333435" y="1585490"/>
                  <a:pt x="338328" y="1572768"/>
                </a:cubicBezTo>
                <a:cubicBezTo>
                  <a:pt x="348708" y="1545780"/>
                  <a:pt x="356616" y="1517904"/>
                  <a:pt x="365760" y="1490472"/>
                </a:cubicBezTo>
                <a:cubicBezTo>
                  <a:pt x="368808" y="1481328"/>
                  <a:pt x="371324" y="1471989"/>
                  <a:pt x="374904" y="1463040"/>
                </a:cubicBezTo>
                <a:cubicBezTo>
                  <a:pt x="381000" y="1447800"/>
                  <a:pt x="387583" y="1432746"/>
                  <a:pt x="393192" y="1417320"/>
                </a:cubicBezTo>
                <a:cubicBezTo>
                  <a:pt x="399780" y="1399203"/>
                  <a:pt x="404892" y="1380573"/>
                  <a:pt x="411480" y="1362456"/>
                </a:cubicBezTo>
                <a:cubicBezTo>
                  <a:pt x="428770" y="1314907"/>
                  <a:pt x="427265" y="1328126"/>
                  <a:pt x="438912" y="1289304"/>
                </a:cubicBezTo>
                <a:cubicBezTo>
                  <a:pt x="443598" y="1273685"/>
                  <a:pt x="466601" y="1188207"/>
                  <a:pt x="475488" y="1170432"/>
                </a:cubicBezTo>
                <a:cubicBezTo>
                  <a:pt x="481584" y="1158240"/>
                  <a:pt x="488406" y="1146385"/>
                  <a:pt x="493776" y="1133856"/>
                </a:cubicBezTo>
                <a:cubicBezTo>
                  <a:pt x="497573" y="1124997"/>
                  <a:pt x="498609" y="1115045"/>
                  <a:pt x="502920" y="1106424"/>
                </a:cubicBezTo>
                <a:cubicBezTo>
                  <a:pt x="507835" y="1096594"/>
                  <a:pt x="516293" y="1088822"/>
                  <a:pt x="521208" y="1078992"/>
                </a:cubicBezTo>
                <a:cubicBezTo>
                  <a:pt x="525519" y="1070371"/>
                  <a:pt x="525570" y="1059929"/>
                  <a:pt x="530352" y="1051560"/>
                </a:cubicBezTo>
                <a:cubicBezTo>
                  <a:pt x="537913" y="1038328"/>
                  <a:pt x="550968" y="1028615"/>
                  <a:pt x="557784" y="1014984"/>
                </a:cubicBezTo>
                <a:cubicBezTo>
                  <a:pt x="622106" y="886340"/>
                  <a:pt x="587351" y="945284"/>
                  <a:pt x="612648" y="877824"/>
                </a:cubicBezTo>
                <a:cubicBezTo>
                  <a:pt x="618411" y="862455"/>
                  <a:pt x="625173" y="847473"/>
                  <a:pt x="630936" y="832104"/>
                </a:cubicBezTo>
                <a:cubicBezTo>
                  <a:pt x="634320" y="823079"/>
                  <a:pt x="635769" y="813293"/>
                  <a:pt x="640080" y="804672"/>
                </a:cubicBezTo>
                <a:cubicBezTo>
                  <a:pt x="644995" y="794842"/>
                  <a:pt x="653905" y="787283"/>
                  <a:pt x="658368" y="777240"/>
                </a:cubicBezTo>
                <a:cubicBezTo>
                  <a:pt x="666197" y="759624"/>
                  <a:pt x="670560" y="740664"/>
                  <a:pt x="676656" y="722376"/>
                </a:cubicBezTo>
                <a:cubicBezTo>
                  <a:pt x="679704" y="713232"/>
                  <a:pt x="683152" y="704212"/>
                  <a:pt x="685800" y="694944"/>
                </a:cubicBezTo>
                <a:cubicBezTo>
                  <a:pt x="691896" y="673608"/>
                  <a:pt x="695847" y="651539"/>
                  <a:pt x="704088" y="630936"/>
                </a:cubicBezTo>
                <a:cubicBezTo>
                  <a:pt x="708169" y="620732"/>
                  <a:pt x="717461" y="613334"/>
                  <a:pt x="722376" y="603504"/>
                </a:cubicBezTo>
                <a:cubicBezTo>
                  <a:pt x="734727" y="578803"/>
                  <a:pt x="735045" y="546494"/>
                  <a:pt x="740664" y="521208"/>
                </a:cubicBezTo>
                <a:cubicBezTo>
                  <a:pt x="742755" y="511799"/>
                  <a:pt x="746760" y="502920"/>
                  <a:pt x="749808" y="493776"/>
                </a:cubicBezTo>
                <a:cubicBezTo>
                  <a:pt x="746760" y="454152"/>
                  <a:pt x="750778" y="413337"/>
                  <a:pt x="740664" y="374904"/>
                </a:cubicBezTo>
                <a:cubicBezTo>
                  <a:pt x="735070" y="353648"/>
                  <a:pt x="711039" y="340892"/>
                  <a:pt x="704088" y="320040"/>
                </a:cubicBezTo>
                <a:cubicBezTo>
                  <a:pt x="701040" y="310896"/>
                  <a:pt x="699625" y="301034"/>
                  <a:pt x="694944" y="292608"/>
                </a:cubicBezTo>
                <a:cubicBezTo>
                  <a:pt x="684270" y="273395"/>
                  <a:pt x="665319" y="258596"/>
                  <a:pt x="658368" y="237744"/>
                </a:cubicBezTo>
                <a:cubicBezTo>
                  <a:pt x="652272" y="219456"/>
                  <a:pt x="650773" y="198920"/>
                  <a:pt x="640080" y="182880"/>
                </a:cubicBezTo>
                <a:cubicBezTo>
                  <a:pt x="601813" y="125480"/>
                  <a:pt x="603504" y="149995"/>
                  <a:pt x="603504" y="118872"/>
                </a:cubicBezTo>
                <a:lnTo>
                  <a:pt x="603504" y="118872"/>
                </a:lnTo>
              </a:path>
            </a:pathLst>
          </a:custGeom>
          <a:solidFill>
            <a:schemeClr val="accent6">
              <a:lumMod val="75000"/>
              <a:alpha val="12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>
            <a:off x="2592678" y="2488059"/>
            <a:ext cx="157760" cy="3969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楕円 182"/>
          <p:cNvSpPr/>
          <p:nvPr/>
        </p:nvSpPr>
        <p:spPr>
          <a:xfrm>
            <a:off x="1468894" y="6015432"/>
            <a:ext cx="157760" cy="39691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1772665" y="6089505"/>
            <a:ext cx="1162542" cy="315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rgbClr val="FF0000"/>
                </a:solidFill>
              </a:rPr>
              <a:t>対策個所</a:t>
            </a:r>
          </a:p>
        </p:txBody>
      </p:sp>
      <p:sp>
        <p:nvSpPr>
          <p:cNvPr id="27" name="矢印: 右 26"/>
          <p:cNvSpPr/>
          <p:nvPr/>
        </p:nvSpPr>
        <p:spPr>
          <a:xfrm>
            <a:off x="2759865" y="6221576"/>
            <a:ext cx="428814" cy="7326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3176408" y="6099912"/>
            <a:ext cx="1633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</a:rPr>
              <a:t>余剰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汚泥戻し個所</a:t>
            </a:r>
          </a:p>
        </p:txBody>
      </p:sp>
      <p:cxnSp>
        <p:nvCxnSpPr>
          <p:cNvPr id="185" name="直線矢印コネクタ 184"/>
          <p:cNvCxnSpPr/>
          <p:nvPr/>
        </p:nvCxnSpPr>
        <p:spPr>
          <a:xfrm flipH="1" flipV="1">
            <a:off x="2715142" y="2854483"/>
            <a:ext cx="5698659" cy="1755054"/>
          </a:xfrm>
          <a:prstGeom prst="straightConnector1">
            <a:avLst/>
          </a:prstGeom>
          <a:ln w="381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直線コネクタ 187"/>
          <p:cNvCxnSpPr/>
          <p:nvPr/>
        </p:nvCxnSpPr>
        <p:spPr>
          <a:xfrm flipV="1">
            <a:off x="8433607" y="4599007"/>
            <a:ext cx="862200" cy="6228"/>
          </a:xfrm>
          <a:prstGeom prst="line">
            <a:avLst/>
          </a:prstGeom>
          <a:ln w="349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コネクタ 188"/>
          <p:cNvCxnSpPr/>
          <p:nvPr/>
        </p:nvCxnSpPr>
        <p:spPr>
          <a:xfrm flipV="1">
            <a:off x="2068351" y="6581327"/>
            <a:ext cx="862200" cy="6228"/>
          </a:xfrm>
          <a:prstGeom prst="line">
            <a:avLst/>
          </a:prstGeom>
          <a:ln w="349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テキスト ボックス 189"/>
          <p:cNvSpPr txBox="1"/>
          <p:nvPr/>
        </p:nvSpPr>
        <p:spPr>
          <a:xfrm>
            <a:off x="3071882" y="6426916"/>
            <a:ext cx="1633852" cy="3077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00B050"/>
                </a:solidFill>
              </a:rPr>
              <a:t>余剰</a:t>
            </a:r>
            <a:r>
              <a:rPr kumimoji="1" lang="ja-JP" altLang="en-US" sz="1400" b="1" dirty="0">
                <a:solidFill>
                  <a:srgbClr val="00B050"/>
                </a:solidFill>
              </a:rPr>
              <a:t>汚泥戻し配管</a:t>
            </a:r>
          </a:p>
        </p:txBody>
      </p:sp>
      <p:cxnSp>
        <p:nvCxnSpPr>
          <p:cNvPr id="192" name="直線矢印コネクタ 191"/>
          <p:cNvCxnSpPr/>
          <p:nvPr/>
        </p:nvCxnSpPr>
        <p:spPr>
          <a:xfrm flipH="1" flipV="1">
            <a:off x="4619718" y="2557727"/>
            <a:ext cx="4952" cy="50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矢印コネクタ 194"/>
          <p:cNvCxnSpPr/>
          <p:nvPr/>
        </p:nvCxnSpPr>
        <p:spPr>
          <a:xfrm flipV="1">
            <a:off x="7820629" y="3648815"/>
            <a:ext cx="16200" cy="112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テキスト ボックス 195"/>
          <p:cNvSpPr txBox="1"/>
          <p:nvPr/>
        </p:nvSpPr>
        <p:spPr>
          <a:xfrm>
            <a:off x="4468233" y="1720798"/>
            <a:ext cx="329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下水処理場へ</a:t>
            </a: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6115288" y="2227287"/>
            <a:ext cx="329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solidFill>
                  <a:srgbClr val="FF0000"/>
                </a:solidFill>
              </a:rPr>
              <a:t>重力沈降分離方式</a:t>
            </a: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8707757" y="4106331"/>
            <a:ext cx="13667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rgbClr val="FF0000"/>
                </a:solidFill>
              </a:rPr>
              <a:t>MLSS  2408mg/L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cxnSp>
        <p:nvCxnSpPr>
          <p:cNvPr id="199" name="直線矢印コネクタ 198"/>
          <p:cNvCxnSpPr>
            <a:cxnSpLocks/>
          </p:cNvCxnSpPr>
          <p:nvPr/>
        </p:nvCxnSpPr>
        <p:spPr>
          <a:xfrm flipV="1">
            <a:off x="5785302" y="5365769"/>
            <a:ext cx="2026" cy="1150520"/>
          </a:xfrm>
          <a:prstGeom prst="straightConnector1">
            <a:avLst/>
          </a:prstGeom>
          <a:ln w="444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テキスト ボックス 199"/>
          <p:cNvSpPr txBox="1"/>
          <p:nvPr/>
        </p:nvSpPr>
        <p:spPr>
          <a:xfrm>
            <a:off x="6911288" y="4670808"/>
            <a:ext cx="4862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30m3</a:t>
            </a:r>
            <a:endParaRPr kumimoji="1" lang="ja-JP" altLang="en-US" sz="900" dirty="0"/>
          </a:p>
        </p:txBody>
      </p:sp>
      <p:cxnSp>
        <p:nvCxnSpPr>
          <p:cNvPr id="201" name="直線コネクタ 200"/>
          <p:cNvCxnSpPr>
            <a:cxnSpLocks/>
          </p:cNvCxnSpPr>
          <p:nvPr/>
        </p:nvCxnSpPr>
        <p:spPr>
          <a:xfrm>
            <a:off x="3242092" y="2667505"/>
            <a:ext cx="384255" cy="19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テキスト ボックス 201"/>
          <p:cNvSpPr txBox="1"/>
          <p:nvPr/>
        </p:nvSpPr>
        <p:spPr>
          <a:xfrm>
            <a:off x="7566755" y="659249"/>
            <a:ext cx="2467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消化槽</a:t>
            </a: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9412878" y="4576306"/>
            <a:ext cx="17892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>
                <a:solidFill>
                  <a:srgbClr val="FF0000"/>
                </a:solidFill>
              </a:rPr>
              <a:t>返送及び余剰引抜　切替バルブ</a:t>
            </a:r>
          </a:p>
        </p:txBody>
      </p:sp>
    </p:spTree>
    <p:extLst>
      <p:ext uri="{BB962C8B-B14F-4D97-AF65-F5344CB8AC3E}">
        <p14:creationId xmlns:p14="http://schemas.microsoft.com/office/powerpoint/2010/main" val="353188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3201</TotalTime>
  <Words>333</Words>
  <Application>Microsoft Office PowerPoint</Application>
  <PresentationFormat>ワイド画面</PresentationFormat>
  <Paragraphs>126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小島眞</dc:creator>
  <cp:lastModifiedBy>kumada</cp:lastModifiedBy>
  <cp:revision>113</cp:revision>
  <cp:lastPrinted>2018-04-02T05:04:53Z</cp:lastPrinted>
  <dcterms:created xsi:type="dcterms:W3CDTF">2016-12-03T01:03:12Z</dcterms:created>
  <dcterms:modified xsi:type="dcterms:W3CDTF">2018-04-18T05:02:20Z</dcterms:modified>
</cp:coreProperties>
</file>