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58" r:id="rId4"/>
    <p:sldId id="271" r:id="rId5"/>
    <p:sldId id="259" r:id="rId6"/>
    <p:sldId id="270" r:id="rId7"/>
    <p:sldId id="267" r:id="rId8"/>
    <p:sldId id="261" r:id="rId9"/>
    <p:sldId id="269" r:id="rId10"/>
    <p:sldId id="268" r:id="rId11"/>
    <p:sldId id="260" r:id="rId12"/>
    <p:sldId id="266" r:id="rId13"/>
    <p:sldId id="265" r:id="rId14"/>
    <p:sldId id="257" r:id="rId15"/>
    <p:sldId id="264" r:id="rId16"/>
    <p:sldId id="263" r:id="rId17"/>
    <p:sldId id="262" r:id="rId18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 varScale="1">
        <p:scale>
          <a:sx n="75" d="100"/>
          <a:sy n="75" d="100"/>
        </p:scale>
        <p:origin x="12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r>
              <a:rPr kumimoji="1" lang="zh-TW" altLang="en-US" smtClean="0"/>
              <a:t>大成企業　環境事業部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39D01200-1D08-418E-A3B8-0EC217795DDB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D7DDA1FD-0D48-4BAB-92BB-E53D9E726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882089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r>
              <a:rPr kumimoji="1" lang="zh-TW" altLang="en-US" smtClean="0"/>
              <a:t>大成企業　環境事業部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69909544-299A-42B9-B670-E2FC9F32A566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1A04AB82-2933-46AA-AE58-65428195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399401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zh-TW" altLang="en-US" smtClean="0"/>
              <a:t>大成企業　環境事業部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72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zh-TW" altLang="en-US" smtClean="0"/>
              <a:t>大成企業　環境事業部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339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zh-TW" altLang="en-US" smtClean="0"/>
              <a:t>大成企業　環境事業部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918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2A8D-0401-4199-A510-0BADD43AA39E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091F-EC0A-4511-B658-F8AC8A40DD72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16C8-3749-4F2E-A9A0-6C8F6A6B9272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F377-6F64-4AC2-85BF-1EFFBF4D66BA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54706-D37F-4552-ABD1-121B7E28DE46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4333-1840-42C2-8814-74E595F40F34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3174-D9C9-44C8-82BA-46D0E1E29653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A1F1-9BEF-4B34-8D89-99650B73F7E1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8ECB5-EB92-41B7-B6F4-1BACF25A9E5A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5221-01E1-4B33-85E5-79FD42D35B50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BC94-B786-4F11-8D29-2E38EC6D883B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C00FC8-D062-43C7-8BD1-8FC5EEB4C7BB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A65161-32BF-47C6-AF78-6B7CC8DE902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2.emf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" name="_x80908600"/>
          <p:cNvSpPr>
            <a:spLocks noChangeArrowheads="1"/>
          </p:cNvSpPr>
          <p:nvPr/>
        </p:nvSpPr>
        <p:spPr bwMode="auto">
          <a:xfrm>
            <a:off x="827584" y="908720"/>
            <a:ext cx="7645400" cy="86360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44450" cap="rnd">
            <a:solidFill>
              <a:schemeClr val="accent6">
                <a:lumMod val="75000"/>
              </a:schemeClr>
            </a:solidFill>
            <a:bevel/>
          </a:ln>
          <a:effectLst>
            <a:innerShdw blurRad="127000" dist="76200" dir="9000000">
              <a:prstClr val="black"/>
            </a:innerShdw>
          </a:effec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4400" b="1" i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高度生物処理システム</a:t>
            </a:r>
            <a:r>
              <a:rPr kumimoji="1" lang="ja-JP" sz="4400" b="1" i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ＭＳ Ｐゴシック" pitchFamily="50" charset="-128"/>
                <a:cs typeface="Arial" pitchFamily="34" charset="0"/>
              </a:rPr>
              <a:t>（</a:t>
            </a:r>
            <a:r>
              <a:rPr kumimoji="1" lang="ja-JP" altLang="ja-JP" sz="4400" b="1" i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ＭＳ Ｐゴシック" pitchFamily="50" charset="-128"/>
                <a:cs typeface="Arial" pitchFamily="34" charset="0"/>
              </a:rPr>
              <a:t>BBS</a:t>
            </a:r>
            <a:r>
              <a:rPr kumimoji="1" lang="ja-JP" sz="4400" b="1" i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ＭＳ Ｐゴシック" pitchFamily="50" charset="-128"/>
                <a:cs typeface="Arial" pitchFamily="34" charset="0"/>
              </a:rPr>
              <a:t>）</a:t>
            </a:r>
            <a:endParaRPr kumimoji="1" lang="ja-JP" sz="1800" b="1" i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9" name="_x80908600"/>
          <p:cNvSpPr>
            <a:spLocks noChangeArrowheads="1"/>
          </p:cNvSpPr>
          <p:nvPr/>
        </p:nvSpPr>
        <p:spPr bwMode="auto">
          <a:xfrm>
            <a:off x="725094" y="2276872"/>
            <a:ext cx="7632848" cy="115212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3200" b="1" u="none" strike="noStrike" normalizeH="0" baseline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環境改善と省エネルギー効果</a:t>
            </a:r>
            <a:endParaRPr kumimoji="1" lang="en-US" altLang="ja-JP" sz="3200" b="1" u="none" strike="noStrike" normalizeH="0" baseline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ＭＳ ゴシック" pitchFamily="49" charset="-128"/>
              <a:ea typeface="ＭＳ ゴシック" pitchFamily="49" charset="-128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～バイオ</a:t>
            </a:r>
            <a:r>
              <a:rPr lang="ja-JP" alt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の力</a:t>
            </a:r>
            <a:r>
              <a:rPr lang="ja-JP" alt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で地球を守る～</a:t>
            </a:r>
            <a:endParaRPr kumimoji="1" lang="ja-JP" sz="3200" b="1" u="none" strike="noStrike" normalizeH="0" baseline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ＭＳ ゴシック" pitchFamily="49" charset="-128"/>
              <a:ea typeface="ＭＳ ゴシック" pitchFamily="49" charset="-128"/>
              <a:cs typeface="ＭＳ Ｐゴシック" pitchFamily="50" charset="-128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3" name="_x80908600"/>
          <p:cNvSpPr>
            <a:spLocks noChangeArrowheads="1"/>
          </p:cNvSpPr>
          <p:nvPr/>
        </p:nvSpPr>
        <p:spPr bwMode="auto">
          <a:xfrm>
            <a:off x="1151186" y="3713834"/>
            <a:ext cx="6718300" cy="243619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    </a:t>
            </a:r>
            <a:r>
              <a:rPr lang="ja-JP" altLang="ja-JP" sz="2800" b="1" dirty="0" smtClean="0">
                <a:ln w="50800"/>
                <a:latin typeface="+mn-ea"/>
                <a:cs typeface="ＭＳ Ｐゴシック" pitchFamily="50" charset="-128"/>
              </a:rPr>
              <a:t>大成</a:t>
            </a:r>
            <a:r>
              <a:rPr lang="ja-JP" altLang="ja-JP" sz="2800" b="1" dirty="0">
                <a:ln w="50800"/>
                <a:latin typeface="+mn-ea"/>
                <a:cs typeface="ＭＳ Ｐゴシック" pitchFamily="50" charset="-128"/>
              </a:rPr>
              <a:t>企業株式会社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>
                <a:ln w="50800"/>
                <a:latin typeface="+mn-ea"/>
                <a:cs typeface="ＭＳ Ｐゴシック" pitchFamily="50" charset="-128"/>
              </a:rPr>
              <a:t>   </a:t>
            </a:r>
            <a:r>
              <a:rPr lang="en-US" altLang="ja-JP" sz="2800" b="1" dirty="0" smtClean="0">
                <a:ln w="50800"/>
                <a:latin typeface="+mn-ea"/>
                <a:cs typeface="ＭＳ Ｐゴシック" pitchFamily="50" charset="-128"/>
              </a:rPr>
              <a:t>    </a:t>
            </a:r>
            <a:r>
              <a:rPr lang="ja-JP" altLang="en-US" sz="2800" b="1" dirty="0" smtClean="0">
                <a:ln w="50800"/>
                <a:latin typeface="+mn-ea"/>
                <a:cs typeface="ＭＳ Ｐゴシック" pitchFamily="50" charset="-128"/>
              </a:rPr>
              <a:t>　</a:t>
            </a:r>
            <a:r>
              <a:rPr lang="ja-JP" altLang="ja-JP" sz="2800" b="1" dirty="0" smtClean="0">
                <a:ln w="50800"/>
                <a:latin typeface="+mn-ea"/>
                <a:cs typeface="ＭＳ Ｐゴシック" pitchFamily="50" charset="-128"/>
              </a:rPr>
              <a:t>環境</a:t>
            </a:r>
            <a:r>
              <a:rPr lang="ja-JP" altLang="ja-JP" sz="2800" b="1" dirty="0">
                <a:ln w="50800"/>
                <a:latin typeface="+mn-ea"/>
                <a:cs typeface="ＭＳ Ｐゴシック" pitchFamily="50" charset="-128"/>
              </a:rPr>
              <a:t>事業部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600" b="1" dirty="0">
              <a:ln w="50800"/>
              <a:latin typeface="+mn-ea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b="1" i="0" u="none" strike="noStrike" normalizeH="0" dirty="0" smtClean="0">
                <a:ln w="50800"/>
                <a:latin typeface="+mn-ea"/>
                <a:cs typeface="ＭＳ Ｐゴシック" pitchFamily="50" charset="-128"/>
              </a:rPr>
              <a:t>          </a:t>
            </a:r>
            <a:r>
              <a:rPr kumimoji="1" lang="ja-JP" b="1" i="0" u="none" strike="noStrike" normalizeH="0" dirty="0" smtClean="0">
                <a:ln w="50800"/>
                <a:latin typeface="+mn-ea"/>
                <a:cs typeface="ＭＳ Ｐゴシック" pitchFamily="50" charset="-128"/>
              </a:rPr>
              <a:t>東京都府中市八幡町</a:t>
            </a:r>
            <a:r>
              <a:rPr lang="en-US" altLang="ja-JP" b="1" dirty="0">
                <a:ln w="50800"/>
                <a:latin typeface="+mn-ea"/>
                <a:cs typeface="ＭＳ Ｐゴシック" pitchFamily="50" charset="-128"/>
              </a:rPr>
              <a:t>2</a:t>
            </a:r>
            <a:r>
              <a:rPr kumimoji="1" lang="ja-JP" b="1" i="0" u="none" strike="noStrike" normalizeH="0" dirty="0" smtClean="0">
                <a:ln w="50800"/>
                <a:latin typeface="+mn-ea"/>
                <a:cs typeface="ＭＳ Ｐゴシック" pitchFamily="50" charset="-128"/>
              </a:rPr>
              <a:t>－</a:t>
            </a:r>
            <a:r>
              <a:rPr kumimoji="1" lang="en-US" altLang="ja-JP" b="1" i="0" u="none" strike="noStrike" normalizeH="0" dirty="0" smtClean="0">
                <a:ln w="50800"/>
                <a:latin typeface="+mn-ea"/>
                <a:cs typeface="ＭＳ Ｐゴシック" pitchFamily="50" charset="-128"/>
              </a:rPr>
              <a:t>7</a:t>
            </a:r>
            <a:r>
              <a:rPr kumimoji="1" lang="ja-JP" b="1" i="0" u="none" strike="noStrike" normalizeH="0" dirty="0" smtClean="0">
                <a:ln w="50800"/>
                <a:latin typeface="+mn-ea"/>
                <a:cs typeface="ＭＳ Ｐゴシック" pitchFamily="50" charset="-128"/>
              </a:rPr>
              <a:t>－</a:t>
            </a:r>
            <a:r>
              <a:rPr kumimoji="1" lang="en-US" altLang="ja-JP" b="1" i="0" u="none" strike="noStrike" normalizeH="0" dirty="0" smtClean="0">
                <a:ln w="50800"/>
                <a:latin typeface="+mn-ea"/>
                <a:cs typeface="ＭＳ Ｐゴシック" pitchFamily="50" charset="-128"/>
              </a:rPr>
              <a:t>2</a:t>
            </a:r>
            <a:endParaRPr lang="en-US" altLang="ja-JP" b="1" dirty="0">
              <a:ln w="50800"/>
              <a:latin typeface="+mn-ea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1" i="0" u="none" strike="noStrike" normalizeH="0" dirty="0" smtClean="0">
                <a:ln w="50800"/>
                <a:latin typeface="+mn-ea"/>
                <a:cs typeface="ＭＳ Ｐゴシック" pitchFamily="50" charset="-128"/>
              </a:rPr>
              <a:t> TEL:042-352-6868</a:t>
            </a:r>
            <a:r>
              <a:rPr kumimoji="1" lang="ja-JP" altLang="en-US" b="1" i="0" u="none" strike="noStrike" normalizeH="0" dirty="0" smtClean="0">
                <a:ln w="50800"/>
                <a:latin typeface="+mn-ea"/>
                <a:cs typeface="ＭＳ Ｐゴシック" pitchFamily="50" charset="-128"/>
              </a:rPr>
              <a:t>　</a:t>
            </a:r>
            <a:r>
              <a:rPr kumimoji="1" lang="en-US" altLang="ja-JP" b="1" i="0" u="none" strike="noStrike" normalizeH="0" dirty="0" smtClean="0">
                <a:ln w="50800"/>
                <a:latin typeface="+mn-ea"/>
                <a:cs typeface="ＭＳ Ｐゴシック" pitchFamily="50" charset="-128"/>
              </a:rPr>
              <a:t>FAX:042-352-6872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ea typeface="ＭＳ ゴシック" pitchFamily="49" charset="-128"/>
              <a:cs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新活性汚泥技術研究会正会員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1800" b="1" i="0" u="none" strike="noStrike" normalizeH="0" dirty="0" smtClean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ea typeface="ＭＳ ゴシック" pitchFamily="49" charset="-128"/>
              <a:cs typeface="ＭＳ Ｐゴシック" pitchFamily="50" charset="-128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4067944" y="6327236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bg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bg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endParaRPr lang="ja-JP" altLang="en-US" sz="1800" dirty="0">
              <a:solidFill>
                <a:schemeClr val="bg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4748" y="23559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導入風景</a:t>
            </a:r>
            <a:r>
              <a:rPr lang="ja-JP" altLang="en-US" sz="2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itchFamily="17" charset="-128"/>
                <a:ea typeface="ＭＳ 明朝" pitchFamily="17" charset="-128"/>
              </a:rPr>
              <a:t> </a:t>
            </a:r>
            <a:r>
              <a:rPr lang="en-US" altLang="ja-JP" sz="2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明朝" pitchFamily="17" charset="-128"/>
                <a:cs typeface="Arial" pitchFamily="34" charset="0"/>
              </a:rPr>
              <a:t>CN</a:t>
            </a:r>
            <a:r>
              <a:rPr lang="ja-JP" altLang="en-US" sz="2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浄化</a:t>
            </a:r>
            <a:r>
              <a:rPr lang="ja-JP" altLang="en-US" sz="27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センターでの導入</a:t>
            </a:r>
            <a:r>
              <a:rPr lang="ja-JP" altLang="en-US" sz="2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風景</a:t>
            </a:r>
            <a:r>
              <a:rPr lang="ja-JP" altLang="en-US" sz="27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en-US" altLang="ja-JP" sz="2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明朝" pitchFamily="17" charset="-128"/>
                <a:cs typeface="Arial" pitchFamily="34" charset="0"/>
              </a:rPr>
              <a:t>H15.4</a:t>
            </a:r>
            <a:endParaRPr lang="ja-JP" altLang="en-US" sz="27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明朝" pitchFamily="17" charset="-128"/>
              <a:cs typeface="Arial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  <a:p>
            <a:r>
              <a:rPr lang="ja-JP" altLang="en-US" b="1" dirty="0"/>
              <a:t>種菌の投入</a:t>
            </a:r>
            <a:endParaRPr lang="ja-JP" altLang="en-US" dirty="0">
              <a:effectLst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-236373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274828" y="60701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16" name="グループ化 15"/>
          <p:cNvGrpSpPr/>
          <p:nvPr/>
        </p:nvGrpSpPr>
        <p:grpSpPr>
          <a:xfrm>
            <a:off x="538042" y="1137786"/>
            <a:ext cx="8404542" cy="1676936"/>
            <a:chOff x="533400" y="1372266"/>
            <a:chExt cx="8404542" cy="1753020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533400" y="1372266"/>
              <a:ext cx="4038598" cy="1748079"/>
              <a:chOff x="533400" y="1372266"/>
              <a:chExt cx="4038598" cy="1748079"/>
            </a:xfrm>
          </p:grpSpPr>
          <p:sp>
            <p:nvSpPr>
              <p:cNvPr id="7" name="_x58106936" descr="cif00007"/>
              <p:cNvSpPr>
                <a:spLocks noChangeArrowheads="1"/>
              </p:cNvSpPr>
              <p:nvPr/>
            </p:nvSpPr>
            <p:spPr bwMode="auto">
              <a:xfrm>
                <a:off x="533400" y="1393145"/>
                <a:ext cx="2425698" cy="1727200"/>
              </a:xfrm>
              <a:prstGeom prst="rect">
                <a:avLst/>
              </a:prstGeom>
              <a:blipFill dpi="0" rotWithShape="0">
                <a:blip r:embed="rId2"/>
                <a:srcRect/>
                <a:stretch>
                  <a:fillRect/>
                </a:stretch>
              </a:blipFill>
              <a:ln w="25400">
                <a:solidFill>
                  <a:srgbClr val="514BAC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pic>
            <p:nvPicPr>
              <p:cNvPr id="9231" name="_x58107256" descr="cif000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959099" y="2398723"/>
                <a:ext cx="1612899" cy="637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3" name="_x58107256" descr="cif000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4978" y="1372266"/>
                <a:ext cx="457200" cy="571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16" name="正方形/長方形 9215"/>
              <p:cNvSpPr/>
              <p:nvPr/>
            </p:nvSpPr>
            <p:spPr>
              <a:xfrm>
                <a:off x="3058989" y="1447730"/>
                <a:ext cx="312906" cy="369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b="1" dirty="0">
                    <a:latin typeface="Arial" pitchFamily="34" charset="0"/>
                    <a:cs typeface="Arial" pitchFamily="34" charset="0"/>
                  </a:rPr>
                  <a:t>1</a:t>
                </a:r>
                <a:endParaRPr lang="ja-JP" altLang="en-US" dirty="0"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17" name="正方形/長方形 9216"/>
              <p:cNvSpPr/>
              <p:nvPr/>
            </p:nvSpPr>
            <p:spPr>
              <a:xfrm>
                <a:off x="3386502" y="2668531"/>
                <a:ext cx="1147087" cy="321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 smtClean="0">
                    <a:solidFill>
                      <a:srgbClr val="FFFF00"/>
                    </a:solidFill>
                    <a:latin typeface="HGP明朝E" pitchFamily="18" charset="-128"/>
                    <a:ea typeface="HGP明朝E" pitchFamily="18" charset="-128"/>
                  </a:rPr>
                  <a:t>種</a:t>
                </a:r>
                <a:r>
                  <a:rPr lang="ja-JP" altLang="en-US" sz="1400" b="1" dirty="0">
                    <a:solidFill>
                      <a:srgbClr val="FFFF00"/>
                    </a:solidFill>
                    <a:latin typeface="HGP明朝E" pitchFamily="18" charset="-128"/>
                    <a:ea typeface="HGP明朝E" pitchFamily="18" charset="-128"/>
                  </a:rPr>
                  <a:t>菌の搬送</a:t>
                </a:r>
                <a:endParaRPr lang="ja-JP" altLang="en-US" sz="1400" dirty="0">
                  <a:solidFill>
                    <a:srgbClr val="FFFF00"/>
                  </a:solidFill>
                  <a:effectLst/>
                  <a:latin typeface="HGP明朝E" pitchFamily="18" charset="-128"/>
                  <a:ea typeface="HGP明朝E" pitchFamily="18" charset="-128"/>
                </a:endParaRPr>
              </a:p>
            </p:txBody>
          </p:sp>
        </p:grpSp>
        <p:grpSp>
          <p:nvGrpSpPr>
            <p:cNvPr id="5" name="グループ化 4"/>
            <p:cNvGrpSpPr/>
            <p:nvPr/>
          </p:nvGrpSpPr>
          <p:grpSpPr>
            <a:xfrm>
              <a:off x="4807493" y="1387436"/>
              <a:ext cx="4130449" cy="1737850"/>
              <a:chOff x="4807493" y="1387436"/>
              <a:chExt cx="4130449" cy="1737850"/>
            </a:xfrm>
          </p:grpSpPr>
          <p:sp>
            <p:nvSpPr>
              <p:cNvPr id="9" name="_x58107976" descr="cif00008"/>
              <p:cNvSpPr>
                <a:spLocks noChangeArrowheads="1"/>
              </p:cNvSpPr>
              <p:nvPr/>
            </p:nvSpPr>
            <p:spPr bwMode="auto">
              <a:xfrm>
                <a:off x="4807493" y="1397916"/>
                <a:ext cx="2425700" cy="1727370"/>
              </a:xfrm>
              <a:prstGeom prst="rect">
                <a:avLst/>
              </a:prstGeom>
              <a:blipFill dpi="0" rotWithShape="0">
                <a:blip r:embed="rId5"/>
                <a:srcRect/>
                <a:stretch>
                  <a:fillRect/>
                </a:stretch>
              </a:blipFill>
              <a:ln w="25400">
                <a:solidFill>
                  <a:srgbClr val="514BAC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pic>
            <p:nvPicPr>
              <p:cNvPr id="26" name="_x58107256" descr="cif000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245019" y="2374900"/>
                <a:ext cx="1687150" cy="637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5" name="_x58107256" descr="cif000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8340" y="1387436"/>
                <a:ext cx="457200" cy="571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正方形/長方形 39"/>
              <p:cNvSpPr/>
              <p:nvPr/>
            </p:nvSpPr>
            <p:spPr>
              <a:xfrm>
                <a:off x="7355087" y="1488520"/>
                <a:ext cx="3177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/>
                  <a:t>２</a:t>
                </a:r>
                <a:endParaRPr lang="ja-JP" altLang="en-US" dirty="0">
                  <a:effectLst/>
                </a:endParaRPr>
              </a:p>
            </p:txBody>
          </p:sp>
          <p:sp>
            <p:nvSpPr>
              <p:cNvPr id="9220" name="正方形/長方形 9219"/>
              <p:cNvSpPr/>
              <p:nvPr/>
            </p:nvSpPr>
            <p:spPr>
              <a:xfrm>
                <a:off x="7620082" y="2641422"/>
                <a:ext cx="1317860" cy="321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 smtClean="0">
                    <a:solidFill>
                      <a:srgbClr val="FFFF00"/>
                    </a:solidFill>
                    <a:latin typeface="HGP明朝E" pitchFamily="18" charset="-128"/>
                    <a:ea typeface="HGP明朝E" pitchFamily="18" charset="-128"/>
                  </a:rPr>
                  <a:t>活性剤</a:t>
                </a:r>
                <a:r>
                  <a:rPr lang="ja-JP" altLang="en-US" sz="1400" b="1" dirty="0">
                    <a:solidFill>
                      <a:srgbClr val="FFFF00"/>
                    </a:solidFill>
                    <a:latin typeface="HGP明朝E" pitchFamily="18" charset="-128"/>
                    <a:ea typeface="HGP明朝E" pitchFamily="18" charset="-128"/>
                  </a:rPr>
                  <a:t>の投入</a:t>
                </a:r>
                <a:endParaRPr lang="ja-JP" altLang="en-US" sz="1400" dirty="0">
                  <a:solidFill>
                    <a:srgbClr val="FFFF00"/>
                  </a:solidFill>
                  <a:effectLst/>
                  <a:latin typeface="HGP明朝E" pitchFamily="18" charset="-128"/>
                  <a:ea typeface="HGP明朝E" pitchFamily="18" charset="-128"/>
                </a:endParaRPr>
              </a:p>
            </p:txBody>
          </p:sp>
        </p:grpSp>
      </p:grpSp>
      <p:grpSp>
        <p:nvGrpSpPr>
          <p:cNvPr id="17" name="グループ化 16"/>
          <p:cNvGrpSpPr/>
          <p:nvPr/>
        </p:nvGrpSpPr>
        <p:grpSpPr>
          <a:xfrm>
            <a:off x="533400" y="2919194"/>
            <a:ext cx="8610600" cy="1664926"/>
            <a:chOff x="533400" y="3432760"/>
            <a:chExt cx="8610600" cy="1664926"/>
          </a:xfrm>
        </p:grpSpPr>
        <p:sp>
          <p:nvSpPr>
            <p:cNvPr id="11" name="_x58106376" descr="cif00009"/>
            <p:cNvSpPr>
              <a:spLocks noChangeArrowheads="1"/>
            </p:cNvSpPr>
            <p:nvPr/>
          </p:nvSpPr>
          <p:spPr bwMode="auto">
            <a:xfrm>
              <a:off x="533400" y="3445286"/>
              <a:ext cx="2425700" cy="1652400"/>
            </a:xfrm>
            <a:prstGeom prst="rect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rgbClr val="514BAC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" name="_x58107096" descr="cif00010"/>
            <p:cNvSpPr>
              <a:spLocks noChangeArrowheads="1"/>
            </p:cNvSpPr>
            <p:nvPr/>
          </p:nvSpPr>
          <p:spPr bwMode="auto">
            <a:xfrm>
              <a:off x="4803224" y="3445286"/>
              <a:ext cx="2426400" cy="1652400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rgbClr val="514BAC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4" name="_x58107256" descr="cif000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38998" y="3915702"/>
              <a:ext cx="1693172" cy="99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_x58107256" descr="cif000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01134" y="4230088"/>
              <a:ext cx="1570864" cy="637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" name="_x58107256" descr="cif00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931" y="3432760"/>
              <a:ext cx="457200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9" name="_x58107256" descr="cif00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839" y="3432760"/>
              <a:ext cx="457200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正方形/長方形 40"/>
            <p:cNvSpPr/>
            <p:nvPr/>
          </p:nvSpPr>
          <p:spPr>
            <a:xfrm>
              <a:off x="3063765" y="3521318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lang="ja-JP" altLang="en-US" dirty="0"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7330042" y="3521318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>
                  <a:effectLst/>
                </a:rPr>
                <a:t>４</a:t>
              </a:r>
              <a:endParaRPr lang="ja-JP" altLang="en-US" dirty="0">
                <a:effectLst/>
              </a:endParaRPr>
            </a:p>
          </p:txBody>
        </p:sp>
        <p:sp>
          <p:nvSpPr>
            <p:cNvPr id="9218" name="正方形/長方形 9217"/>
            <p:cNvSpPr/>
            <p:nvPr/>
          </p:nvSpPr>
          <p:spPr>
            <a:xfrm>
              <a:off x="3366651" y="4510321"/>
              <a:ext cx="114113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400" b="1" dirty="0" smtClean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種</a:t>
              </a:r>
              <a:r>
                <a:rPr lang="ja-JP" altLang="en-US" sz="1400" b="1" dirty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菌の投入</a:t>
              </a:r>
              <a:endParaRPr lang="ja-JP" altLang="en-US" sz="1400" dirty="0">
                <a:solidFill>
                  <a:srgbClr val="FFFF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</p:txBody>
        </p:sp>
        <p:sp>
          <p:nvSpPr>
            <p:cNvPr id="9221" name="正方形/長方形 9220"/>
            <p:cNvSpPr/>
            <p:nvPr/>
          </p:nvSpPr>
          <p:spPr>
            <a:xfrm>
              <a:off x="7385595" y="4330000"/>
              <a:ext cx="17584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SV</a:t>
              </a:r>
              <a:r>
                <a:rPr lang="en-US" altLang="ja-JP" sz="2000" b="1" baseline="-25000" dirty="0" smtClean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5</a:t>
              </a:r>
              <a:r>
                <a:rPr lang="ja-JP" altLang="en-US" sz="1400" b="1" dirty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の比較</a:t>
              </a:r>
              <a:endParaRPr lang="ja-JP" altLang="en-US" sz="1400" dirty="0" smtClean="0">
                <a:solidFill>
                  <a:srgbClr val="FFFF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  <a:p>
              <a:r>
                <a:rPr lang="ja-JP" altLang="en-US" sz="1400" b="1" dirty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沈降性の差は歴然</a:t>
              </a:r>
              <a:endParaRPr lang="ja-JP" altLang="en-US" sz="1400" dirty="0">
                <a:solidFill>
                  <a:srgbClr val="FFFF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</p:txBody>
        </p:sp>
      </p:grpSp>
      <p:grpSp>
        <p:nvGrpSpPr>
          <p:cNvPr id="9223" name="グループ化 9222"/>
          <p:cNvGrpSpPr/>
          <p:nvPr/>
        </p:nvGrpSpPr>
        <p:grpSpPr>
          <a:xfrm>
            <a:off x="536392" y="4683153"/>
            <a:ext cx="8424871" cy="1668857"/>
            <a:chOff x="536392" y="5184193"/>
            <a:chExt cx="8424871" cy="1668857"/>
          </a:xfrm>
        </p:grpSpPr>
        <p:sp>
          <p:nvSpPr>
            <p:cNvPr id="15" name="_x58106536" descr="cif00011"/>
            <p:cNvSpPr>
              <a:spLocks noChangeArrowheads="1"/>
            </p:cNvSpPr>
            <p:nvPr/>
          </p:nvSpPr>
          <p:spPr bwMode="auto">
            <a:xfrm>
              <a:off x="536392" y="5200650"/>
              <a:ext cx="2425700" cy="1652400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rgbClr val="514BAC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_x58107096" descr="cif00012"/>
            <p:cNvSpPr>
              <a:spLocks noChangeArrowheads="1"/>
            </p:cNvSpPr>
            <p:nvPr/>
          </p:nvSpPr>
          <p:spPr bwMode="auto">
            <a:xfrm>
              <a:off x="4801268" y="5200650"/>
              <a:ext cx="2426400" cy="1652400"/>
            </a:xfrm>
            <a:prstGeom prst="rect">
              <a:avLst/>
            </a:prstGeom>
            <a:blipFill dpi="0" rotWithShape="0">
              <a:blip r:embed="rId9"/>
              <a:srcRect/>
              <a:stretch>
                <a:fillRect/>
              </a:stretch>
            </a:blipFill>
            <a:ln w="25400">
              <a:solidFill>
                <a:srgbClr val="514BAC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2" name="_x58107256" descr="cif000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9931" y="5759159"/>
              <a:ext cx="1681332" cy="913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_x58107256" descr="cif000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04976" y="5734107"/>
              <a:ext cx="1607616" cy="889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41" name="_x58107256" descr="cif00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978" y="5184193"/>
              <a:ext cx="457200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43" name="_x58107256" descr="cif00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890" y="5187770"/>
              <a:ext cx="457200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正方形/長方形 42"/>
            <p:cNvSpPr/>
            <p:nvPr/>
          </p:nvSpPr>
          <p:spPr>
            <a:xfrm>
              <a:off x="3080716" y="5272751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>
                  <a:effectLst/>
                </a:rPr>
                <a:t>５</a:t>
              </a:r>
              <a:endParaRPr lang="ja-JP" altLang="en-US" dirty="0">
                <a:effectLst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7334243" y="528527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>
                  <a:effectLst/>
                </a:rPr>
                <a:t>６</a:t>
              </a:r>
              <a:endParaRPr lang="ja-JP" altLang="en-US" dirty="0">
                <a:effectLst/>
              </a:endParaRPr>
            </a:p>
          </p:txBody>
        </p:sp>
        <p:sp>
          <p:nvSpPr>
            <p:cNvPr id="9219" name="正方形/長方形 9218"/>
            <p:cNvSpPr/>
            <p:nvPr/>
          </p:nvSpPr>
          <p:spPr>
            <a:xfrm>
              <a:off x="3237889" y="6061444"/>
              <a:ext cx="13422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400" b="1" dirty="0" smtClean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種</a:t>
              </a:r>
              <a:r>
                <a:rPr lang="ja-JP" altLang="en-US" sz="1400" b="1" dirty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菌を反応槽</a:t>
              </a:r>
              <a:endParaRPr lang="ja-JP" altLang="en-US" sz="1400" dirty="0" smtClean="0">
                <a:solidFill>
                  <a:srgbClr val="FFFF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  <a:p>
              <a:r>
                <a:rPr lang="ja-JP" altLang="en-US" sz="1400" b="1" dirty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に投入</a:t>
              </a:r>
              <a:endParaRPr lang="ja-JP" altLang="en-US" sz="1400" dirty="0">
                <a:solidFill>
                  <a:srgbClr val="FFFF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</p:txBody>
        </p:sp>
        <p:sp>
          <p:nvSpPr>
            <p:cNvPr id="9222" name="正方形/長方形 9221"/>
            <p:cNvSpPr/>
            <p:nvPr/>
          </p:nvSpPr>
          <p:spPr>
            <a:xfrm>
              <a:off x="7541440" y="6098986"/>
              <a:ext cx="13371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SV</a:t>
              </a:r>
              <a:r>
                <a:rPr lang="en-US" altLang="ja-JP" sz="2000" b="1" baseline="-25000" dirty="0" smtClean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30</a:t>
              </a:r>
              <a:r>
                <a:rPr lang="ja-JP" altLang="en-US" sz="1400" b="1" dirty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の比較</a:t>
              </a:r>
              <a:endParaRPr lang="ja-JP" altLang="en-US" sz="1400" dirty="0" smtClean="0">
                <a:solidFill>
                  <a:srgbClr val="FFFF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  <a:p>
              <a:r>
                <a:rPr lang="ja-JP" altLang="en-US" sz="1400" b="1" dirty="0">
                  <a:solidFill>
                    <a:srgbClr val="FFFF00"/>
                  </a:solidFill>
                  <a:latin typeface="HGP明朝E" pitchFamily="18" charset="-128"/>
                  <a:ea typeface="HGP明朝E" pitchFamily="18" charset="-128"/>
                </a:rPr>
                <a:t>透視度も向上</a:t>
              </a:r>
              <a:endParaRPr lang="ja-JP" altLang="en-US" sz="1400" dirty="0">
                <a:solidFill>
                  <a:srgbClr val="FFFF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</p:txBody>
        </p:sp>
      </p:grp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9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6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755476" y="22706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　　</a:t>
            </a:r>
            <a:r>
              <a:rPr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導入結果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6288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　　有用</a:t>
            </a:r>
            <a:r>
              <a:rPr lang="ja-JP" altLang="en-US" sz="3200" b="1" dirty="0">
                <a:latin typeface="Arial" pitchFamily="34" charset="0"/>
                <a:ea typeface="ＭＳ 明朝" pitchFamily="17" charset="-128"/>
              </a:rPr>
              <a:t>微生物の優占化後、</a:t>
            </a:r>
          </a:p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　　</a:t>
            </a:r>
            <a:r>
              <a:rPr lang="en-US" altLang="ja-JP" sz="3200" b="1" dirty="0" smtClean="0">
                <a:latin typeface="Arial" pitchFamily="34" charset="0"/>
                <a:ea typeface="ＭＳ 明朝" pitchFamily="17" charset="-128"/>
              </a:rPr>
              <a:t>1. 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悪臭</a:t>
            </a:r>
            <a:r>
              <a:rPr lang="ja-JP" altLang="en-US" sz="3200" b="1" dirty="0">
                <a:latin typeface="Arial" pitchFamily="34" charset="0"/>
                <a:ea typeface="ＭＳ 明朝" pitchFamily="17" charset="-128"/>
              </a:rPr>
              <a:t>を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除去</a:t>
            </a:r>
            <a:endParaRPr lang="ja-JP" altLang="en-US" sz="3200" b="1" dirty="0">
              <a:latin typeface="Arial" pitchFamily="34" charset="0"/>
              <a:ea typeface="ＭＳ 明朝" pitchFamily="17" charset="-128"/>
            </a:endParaRPr>
          </a:p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　　</a:t>
            </a:r>
            <a:r>
              <a:rPr lang="en-US" altLang="ja-JP" sz="3200" b="1" dirty="0" smtClean="0">
                <a:latin typeface="Arial" pitchFamily="34" charset="0"/>
                <a:ea typeface="ＭＳ 明朝" pitchFamily="17" charset="-128"/>
              </a:rPr>
              <a:t>2. 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発生</a:t>
            </a:r>
            <a:r>
              <a:rPr lang="ja-JP" altLang="en-US" sz="3200" b="1" dirty="0">
                <a:latin typeface="Arial" pitchFamily="34" charset="0"/>
                <a:ea typeface="ＭＳ 明朝" pitchFamily="17" charset="-128"/>
              </a:rPr>
              <a:t>汚泥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の削減</a:t>
            </a:r>
            <a:endParaRPr lang="ja-JP" altLang="en-US" sz="3200" b="1" dirty="0">
              <a:latin typeface="Arial" pitchFamily="34" charset="0"/>
              <a:ea typeface="ＭＳ 明朝" pitchFamily="17" charset="-128"/>
            </a:endParaRPr>
          </a:p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　　</a:t>
            </a:r>
            <a:r>
              <a:rPr lang="en-US" altLang="ja-JP" sz="3200" b="1" dirty="0" smtClean="0">
                <a:latin typeface="Arial" pitchFamily="34" charset="0"/>
                <a:ea typeface="ＭＳ 明朝" pitchFamily="17" charset="-128"/>
              </a:rPr>
              <a:t>3. 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汚泥沈降性の向上</a:t>
            </a:r>
            <a:endParaRPr lang="ja-JP" altLang="en-US" sz="3200" b="1" dirty="0">
              <a:latin typeface="Arial" pitchFamily="34" charset="0"/>
              <a:ea typeface="ＭＳ 明朝" pitchFamily="17" charset="-128"/>
            </a:endParaRPr>
          </a:p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　　</a:t>
            </a:r>
            <a:r>
              <a:rPr lang="en-US" altLang="ja-JP" sz="3200" b="1" dirty="0" smtClean="0">
                <a:latin typeface="Arial" pitchFamily="34" charset="0"/>
                <a:ea typeface="ＭＳ 明朝" pitchFamily="17" charset="-128"/>
              </a:rPr>
              <a:t>4. 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汚泥の脱水効率向上</a:t>
            </a:r>
            <a:endParaRPr lang="ja-JP" altLang="en-US" sz="3200" b="1" dirty="0">
              <a:latin typeface="Arial" pitchFamily="34" charset="0"/>
              <a:ea typeface="ＭＳ 明朝" pitchFamily="17" charset="-128"/>
            </a:endParaRPr>
          </a:p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　　</a:t>
            </a:r>
            <a:r>
              <a:rPr lang="en-US" altLang="ja-JP" sz="3200" b="1" dirty="0" smtClean="0">
                <a:latin typeface="Arial" pitchFamily="34" charset="0"/>
                <a:ea typeface="ＭＳ 明朝" pitchFamily="17" charset="-128"/>
              </a:rPr>
              <a:t>5. 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生物</a:t>
            </a:r>
            <a:r>
              <a:rPr lang="ja-JP" altLang="en-US" sz="3200" b="1" dirty="0">
                <a:latin typeface="Arial" pitchFamily="34" charset="0"/>
                <a:ea typeface="ＭＳ 明朝" pitchFamily="17" charset="-128"/>
              </a:rPr>
              <a:t>処理のみで放流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水質向上</a:t>
            </a:r>
            <a:endParaRPr lang="ja-JP" altLang="en-US" sz="3200" b="1" dirty="0">
              <a:latin typeface="Arial" pitchFamily="34" charset="0"/>
              <a:ea typeface="ＭＳ 明朝" pitchFamily="17" charset="-128"/>
            </a:endParaRPr>
          </a:p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　　</a:t>
            </a:r>
            <a:r>
              <a:rPr lang="en-US" altLang="ja-JP" sz="3200" b="1" dirty="0" smtClean="0">
                <a:latin typeface="Arial" pitchFamily="34" charset="0"/>
                <a:ea typeface="ＭＳ 明朝" pitchFamily="17" charset="-128"/>
              </a:rPr>
              <a:t>6. 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凝集剤</a:t>
            </a:r>
            <a:r>
              <a:rPr lang="ja-JP" altLang="en-US" sz="3200" b="1" dirty="0">
                <a:latin typeface="Arial" pitchFamily="34" charset="0"/>
                <a:ea typeface="ＭＳ 明朝" pitchFamily="17" charset="-128"/>
              </a:rPr>
              <a:t>の使用大幅削減等、を</a:t>
            </a:r>
            <a:r>
              <a:rPr lang="ja-JP" altLang="en-US" sz="3200" b="1" dirty="0" smtClean="0">
                <a:latin typeface="Arial" pitchFamily="34" charset="0"/>
                <a:ea typeface="ＭＳ 明朝" pitchFamily="17" charset="-128"/>
              </a:rPr>
              <a:t>実現</a:t>
            </a:r>
            <a:endParaRPr lang="ja-JP" altLang="en-US" sz="3200" b="1" dirty="0">
              <a:latin typeface="Arial" pitchFamily="34" charset="0"/>
              <a:ea typeface="ＭＳ 明朝" pitchFamily="17" charset="-128"/>
            </a:endParaRPr>
          </a:p>
          <a:p>
            <a:endParaRPr kumimoji="1" lang="ja-JP" altLang="en-US" sz="3200" dirty="0">
              <a:latin typeface="Arial" pitchFamily="34" charset="0"/>
              <a:ea typeface="ＭＳ 明朝" pitchFamily="17" charset="-128"/>
            </a:endParaRPr>
          </a:p>
        </p:txBody>
      </p:sp>
      <p:pic>
        <p:nvPicPr>
          <p:cNvPr id="14338" name="Picture 2" descr="C:\Users\SHIN MAKOTO\AppData\Local\Microsoft\Windows\Temporary Internet Files\Content.IE5\KJQ1JLI5\MP90043892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2132855"/>
            <a:ext cx="2808312" cy="187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10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6652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BBS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導入前後</a:t>
            </a:r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の放流水質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等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endParaRPr lang="ja-JP" altLang="en-US" dirty="0" smtClean="0"/>
          </a:p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72844"/>
              </p:ext>
            </p:extLst>
          </p:nvPr>
        </p:nvGraphicFramePr>
        <p:xfrm>
          <a:off x="467543" y="2068893"/>
          <a:ext cx="3283407" cy="2046859"/>
        </p:xfrm>
        <a:graphic>
          <a:graphicData uri="http://schemas.openxmlformats.org/drawingml/2006/table">
            <a:tbl>
              <a:tblPr/>
              <a:tblGrid>
                <a:gridCol w="1094158"/>
                <a:gridCol w="1094558"/>
                <a:gridCol w="1094691"/>
              </a:tblGrid>
              <a:tr h="279987">
                <a:tc>
                  <a:txBody>
                    <a:bodyPr/>
                    <a:lstStyle/>
                    <a:p>
                      <a:pPr algn="ctr"/>
                      <a:endParaRPr lang="ja-JP" altLang="en-US" b="1" dirty="0">
                        <a:effectLst/>
                      </a:endParaRP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流入水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処理水</a:t>
                      </a:r>
                      <a:r>
                        <a:rPr 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H14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94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ＢＯＤ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１８０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３．３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11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ＣＯＤ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１００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８．２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676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ＳＳ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１００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２．３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Ｔ－Ｎ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４０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１０．４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5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Ｔ－Ｐ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４．５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０．７９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86100" y="2714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227274"/>
              </p:ext>
            </p:extLst>
          </p:nvPr>
        </p:nvGraphicFramePr>
        <p:xfrm>
          <a:off x="3937726" y="2091554"/>
          <a:ext cx="2460368" cy="2057526"/>
        </p:xfrm>
        <a:graphic>
          <a:graphicData uri="http://schemas.openxmlformats.org/drawingml/2006/table">
            <a:tbl>
              <a:tblPr/>
              <a:tblGrid>
                <a:gridCol w="982783"/>
                <a:gridCol w="1477585"/>
              </a:tblGrid>
              <a:tr h="351995">
                <a:tc>
                  <a:txBody>
                    <a:bodyPr/>
                    <a:lstStyle/>
                    <a:p>
                      <a:pPr algn="ctr"/>
                      <a:endParaRPr lang="ja-JP" altLang="en-US" dirty="0">
                        <a:effectLst/>
                      </a:endParaRP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処理水</a:t>
                      </a:r>
                      <a:r>
                        <a:rPr lang="en-US" sz="14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H16.11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ＢＯＤ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２．４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9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ＣＯＤ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４．１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ＳＳ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２．３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9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Ｔ－Ｎ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５．２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808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Ｔ－Ｐ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０．３５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525838" y="2714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96168"/>
              </p:ext>
            </p:extLst>
          </p:nvPr>
        </p:nvGraphicFramePr>
        <p:xfrm>
          <a:off x="467544" y="5013176"/>
          <a:ext cx="2160240" cy="1098804"/>
        </p:xfrm>
        <a:graphic>
          <a:graphicData uri="http://schemas.openxmlformats.org/drawingml/2006/table">
            <a:tbl>
              <a:tblPr/>
              <a:tblGrid>
                <a:gridCol w="1553163"/>
                <a:gridCol w="607077"/>
              </a:tblGrid>
              <a:tr h="279654">
                <a:tc>
                  <a:txBody>
                    <a:bodyPr/>
                    <a:lstStyle/>
                    <a:p>
                      <a:r>
                        <a:rPr lang="ja-JP" altLang="en-US" sz="11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臭気物質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  <a:ea typeface="AR P丸ゴシック体E"/>
                        </a:rPr>
                        <a:t>H12</a:t>
                      </a:r>
                      <a:endParaRPr lang="en-US" sz="1100" b="1" dirty="0">
                        <a:solidFill>
                          <a:srgbClr val="7F390F"/>
                        </a:solidFill>
                        <a:effectLst/>
                        <a:latin typeface="AR P丸ゴシック体E"/>
                      </a:endParaRP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98">
                <a:tc>
                  <a:txBody>
                    <a:bodyPr/>
                    <a:lstStyle/>
                    <a:p>
                      <a:r>
                        <a:rPr lang="ja-JP" alt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アンモニア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３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32">
                <a:tc>
                  <a:txBody>
                    <a:bodyPr/>
                    <a:lstStyle/>
                    <a:p>
                      <a:r>
                        <a:rPr lang="ja-JP" alt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硫化水素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６８０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ja-JP" alt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メチルメルカプタン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２２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696216"/>
              </p:ext>
            </p:extLst>
          </p:nvPr>
        </p:nvGraphicFramePr>
        <p:xfrm>
          <a:off x="3935516" y="5013176"/>
          <a:ext cx="2023364" cy="1090803"/>
        </p:xfrm>
        <a:graphic>
          <a:graphicData uri="http://schemas.openxmlformats.org/drawingml/2006/table">
            <a:tbl>
              <a:tblPr/>
              <a:tblGrid>
                <a:gridCol w="1454658"/>
                <a:gridCol w="568706"/>
              </a:tblGrid>
              <a:tr h="272161">
                <a:tc>
                  <a:txBody>
                    <a:bodyPr/>
                    <a:lstStyle/>
                    <a:p>
                      <a:r>
                        <a:rPr lang="ja-JP" altLang="en-US" sz="11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臭気物質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  <a:ea typeface="AR P丸ゴシック体E"/>
                        </a:rPr>
                        <a:t>H16.5</a:t>
                      </a:r>
                      <a:endParaRPr lang="en-US" sz="1100" b="1">
                        <a:solidFill>
                          <a:srgbClr val="7F390F"/>
                        </a:solidFill>
                        <a:effectLst/>
                        <a:latin typeface="AR P丸ゴシック体E"/>
                      </a:endParaRP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90">
                <a:tc>
                  <a:txBody>
                    <a:bodyPr/>
                    <a:lstStyle/>
                    <a:p>
                      <a:r>
                        <a:rPr lang="ja-JP" alt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アンモニア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ＮＤ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32">
                <a:tc>
                  <a:txBody>
                    <a:bodyPr/>
                    <a:lstStyle/>
                    <a:p>
                      <a:r>
                        <a:rPr lang="ja-JP" alt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硫化水素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１５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ja-JP" altLang="en-US" sz="1100" b="1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メチルメルカプタン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F390F"/>
                          </a:solidFill>
                          <a:effectLst/>
                          <a:latin typeface="AR P丸ゴシック体E"/>
                        </a:rPr>
                        <a:t>ＮＤ</a:t>
                      </a:r>
                    </a:p>
                  </a:txBody>
                  <a:tcPr>
                    <a:lnL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716395" y="3324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8197" name="_x58108056" descr="cif0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568976"/>
            <a:ext cx="1824112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_x58108056" descr="cif0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13" y="4538757"/>
            <a:ext cx="1875499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17" name="_x58108056" descr="cif0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49799"/>
            <a:ext cx="1416959" cy="393700"/>
          </a:xfrm>
          <a:prstGeom prst="rect">
            <a:avLst/>
          </a:prstGeom>
          <a:noFill/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8203" name="_x58108056" descr="cif0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49" y="4526012"/>
            <a:ext cx="1510878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方形/長方形 17"/>
          <p:cNvSpPr/>
          <p:nvPr/>
        </p:nvSpPr>
        <p:spPr>
          <a:xfrm>
            <a:off x="339926" y="1545690"/>
            <a:ext cx="1391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/>
              <a:t>導入前水質</a:t>
            </a:r>
            <a:endParaRPr lang="ja-JP" altLang="en-US" dirty="0">
              <a:effectLst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851920" y="1563847"/>
            <a:ext cx="1435421" cy="369332"/>
          </a:xfrm>
          <a:prstGeom prst="rect">
            <a:avLst/>
          </a:prstGeom>
          <a:solidFill>
            <a:schemeClr val="accent3">
              <a:lumMod val="50000"/>
              <a:alpha val="12000"/>
            </a:schemeClr>
          </a:solidFill>
          <a:effectLst>
            <a:outerShdw blurRad="50800" dist="50800" dir="5400000" algn="ctr" rotWithShape="0">
              <a:srgbClr val="000000">
                <a:alpha val="61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導入後水質</a:t>
            </a:r>
            <a:endParaRPr lang="ja-JP" alt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13699" y="4437112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/>
              <a:t>導入前水質</a:t>
            </a:r>
            <a:endParaRPr lang="ja-JP" altLang="en-US" dirty="0">
              <a:effectLst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5" name="_x58107736" descr="cif00005"/>
          <p:cNvSpPr>
            <a:spLocks noChangeArrowheads="1"/>
          </p:cNvSpPr>
          <p:nvPr/>
        </p:nvSpPr>
        <p:spPr bwMode="auto">
          <a:xfrm>
            <a:off x="6588224" y="1736329"/>
            <a:ext cx="2304256" cy="4500983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rgbClr val="59B85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3792553" y="4526012"/>
            <a:ext cx="1552274" cy="369332"/>
          </a:xfrm>
          <a:prstGeom prst="rect">
            <a:avLst/>
          </a:prstGeom>
          <a:solidFill>
            <a:schemeClr val="accent3">
              <a:lumMod val="50000"/>
              <a:alpha val="12000"/>
            </a:schemeClr>
          </a:solidFill>
          <a:effectLst>
            <a:outerShdw blurRad="50800" dist="50800" dir="5400000" algn="ctr" rotWithShape="0">
              <a:srgbClr val="000000">
                <a:alpha val="61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導入後水質</a:t>
            </a:r>
            <a:endParaRPr lang="ja-JP" alt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35" name="メモ 34"/>
          <p:cNvSpPr/>
          <p:nvPr/>
        </p:nvSpPr>
        <p:spPr>
          <a:xfrm>
            <a:off x="362681" y="1524244"/>
            <a:ext cx="1512168" cy="412224"/>
          </a:xfrm>
          <a:prstGeom prst="foldedCorner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メモ 35"/>
          <p:cNvSpPr/>
          <p:nvPr/>
        </p:nvSpPr>
        <p:spPr>
          <a:xfrm>
            <a:off x="327316" y="4448685"/>
            <a:ext cx="1512168" cy="396044"/>
          </a:xfrm>
          <a:prstGeom prst="foldedCorner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11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1704" y="332656"/>
            <a:ext cx="8686800" cy="1414264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6. 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ＢＢＳと</a:t>
            </a:r>
            <a:r>
              <a:rPr lang="en-US" altLang="ja-JP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en-US" altLang="ja-JP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         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標準</a:t>
            </a:r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活性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汚泥法と</a:t>
            </a:r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の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比較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442491"/>
              </p:ext>
            </p:extLst>
          </p:nvPr>
        </p:nvGraphicFramePr>
        <p:xfrm>
          <a:off x="539552" y="1810394"/>
          <a:ext cx="8208912" cy="4549555"/>
        </p:xfrm>
        <a:graphic>
          <a:graphicData uri="http://schemas.openxmlformats.org/drawingml/2006/table">
            <a:tbl>
              <a:tblPr/>
              <a:tblGrid>
                <a:gridCol w="1986282"/>
                <a:gridCol w="2837457"/>
                <a:gridCol w="3385173"/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ja-JP" altLang="en-US" sz="1400" b="1" baseline="0" dirty="0">
                        <a:effectLst/>
                        <a:latin typeface="HGP明朝E" pitchFamily="18" charset="-128"/>
                        <a:ea typeface="HGP明朝E" pitchFamily="18" charset="-128"/>
                      </a:endParaRP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000" b="1" baseline="0" dirty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高度生物処理</a:t>
                      </a:r>
                      <a:r>
                        <a:rPr lang="ja-JP" altLang="en-US" sz="2000" b="1" baseline="0" dirty="0" smtClean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（</a:t>
                      </a:r>
                      <a:r>
                        <a:rPr lang="en-US" altLang="ja-JP" sz="2000" b="1" baseline="0" dirty="0" smtClean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BBS</a:t>
                      </a:r>
                      <a:r>
                        <a:rPr lang="en-US" sz="2000" b="1" baseline="0" dirty="0" smtClean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）</a:t>
                      </a:r>
                      <a:endParaRPr lang="en-US" sz="2000" b="1" baseline="0" dirty="0">
                        <a:solidFill>
                          <a:srgbClr val="600060"/>
                        </a:solidFill>
                        <a:effectLst/>
                        <a:latin typeface="HGP明朝E" pitchFamily="18" charset="-128"/>
                        <a:ea typeface="HGP明朝E" pitchFamily="18" charset="-128"/>
                      </a:endParaRP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baseline="0" dirty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標準活性汚泥法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32790"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生物相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優占培養した有用微生物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通常活性汚泥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32568"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発生汚泥量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小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大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561931"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負荷変動に対する対応性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優占培養した有用微生物が多く変動に強い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汚泥性状、個液分離に安定性を欠き変動に弱い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284879"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処理水質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流入負荷変動に強く常に安定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流入負荷変動に左右されやすい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32790">
                <a:tc>
                  <a:txBody>
                    <a:bodyPr/>
                    <a:lstStyle/>
                    <a:p>
                      <a:r>
                        <a:rPr lang="en-US" altLang="ja-JP" sz="1400" b="1" baseline="0" dirty="0" smtClean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N,P </a:t>
                      </a:r>
                      <a:r>
                        <a:rPr lang="ja-JP" altLang="en-US" sz="1400" b="1" baseline="0" dirty="0" smtClean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の</a:t>
                      </a:r>
                      <a:r>
                        <a:rPr lang="ja-JP" altLang="en-US" sz="1400" b="1" baseline="0" dirty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除去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脱窒、脱リンに効果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窒素、リンの除去は困難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32790"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運転管理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容易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難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32680"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設備の改造･増設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容易かつ安価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困難かつ高価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32790"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臭気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悪臭除去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悪臭発生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32680"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発泡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小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大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278053"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ランニングコスト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小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大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27803"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設備スペース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小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大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32568">
                <a:tc>
                  <a:txBody>
                    <a:bodyPr/>
                    <a:lstStyle/>
                    <a:p>
                      <a:r>
                        <a:rPr lang="ja-JP" altLang="en-US" sz="1400" b="1" baseline="0">
                          <a:solidFill>
                            <a:srgbClr val="600060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凝集剤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不要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b="1" baseline="0" dirty="0">
                          <a:solidFill>
                            <a:srgbClr val="353535"/>
                          </a:solidFill>
                          <a:effectLst/>
                          <a:latin typeface="HGP明朝E" pitchFamily="18" charset="-128"/>
                          <a:ea typeface="HGP明朝E" pitchFamily="18" charset="-128"/>
                        </a:rPr>
                        <a:t>必要</a:t>
                      </a:r>
                    </a:p>
                  </a:txBody>
                  <a:tcPr marL="67878" marR="67878" marT="33939" marB="33939"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03648" y="153712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12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8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2373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95250" h="101600"/>
            <a:bevelB w="82550" h="1333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7477372" y="404665"/>
            <a:ext cx="1584176" cy="58577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13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23731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 extrusionH="76200" contourW="50800" prstMaterial="dkEdge">
            <a:bevelB w="69850" h="50800"/>
            <a:extrusionClr>
              <a:schemeClr val="accent2">
                <a:lumMod val="75000"/>
              </a:schemeClr>
            </a:extrusionClr>
            <a:contourClr>
              <a:schemeClr val="accent2">
                <a:lumMod val="60000"/>
                <a:lumOff val="40000"/>
              </a:schemeClr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14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0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6054" y="23559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7</a:t>
            </a:r>
            <a:r>
              <a:rPr lang="en-US" altLang="ja-JP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. 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適用範囲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482453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2225" cap="rnd">
            <a:solidFill>
              <a:schemeClr val="accent6">
                <a:lumMod val="75000"/>
              </a:schemeClr>
            </a:solidFill>
            <a:beve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 extrusionH="76200" prstMaterial="metal">
            <a:bevelT w="63500" h="114300"/>
            <a:extrusionClr>
              <a:schemeClr val="accent1">
                <a:lumMod val="75000"/>
              </a:schemeClr>
            </a:extrusionClr>
          </a:sp3d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食品加工廃水、麺類製造廃水、油揚製造廃水、</a:t>
            </a:r>
          </a:p>
          <a:p>
            <a:pPr marL="0" indent="0">
              <a:buNone/>
            </a:pP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惣菜製造廃水、調味料製造廃水、飲料水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製造廃水、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漬物廃水、乳業廃水、ブロイラー廃水、</a:t>
            </a:r>
          </a:p>
          <a:p>
            <a:pPr marL="0" indent="0">
              <a:buNone/>
            </a:pP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水産加工廃水、給食センター廃水、冷凍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食品製造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廃水、パン･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菓子製造廃水、</a:t>
            </a:r>
            <a:r>
              <a:rPr lang="ja-JP" altLang="en-US" sz="3300" dirty="0" err="1" smtClean="0">
                <a:latin typeface="ＭＳ ゴシック" pitchFamily="49" charset="-128"/>
                <a:ea typeface="ＭＳ ゴシック" pitchFamily="49" charset="-128"/>
              </a:rPr>
              <a:t>あん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類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製造廃水、</a:t>
            </a:r>
            <a:endParaRPr lang="en-US" altLang="ja-JP" sz="330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>
              <a:buNone/>
            </a:pP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味噌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製造廃水、醤油製造廃水、酒類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製造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廃水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、</a:t>
            </a:r>
            <a:endParaRPr lang="en-US" altLang="ja-JP" sz="330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>
              <a:buNone/>
            </a:pP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畜産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排水、生活雑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排水</a:t>
            </a:r>
            <a:r>
              <a:rPr lang="en-US" altLang="ja-JP" sz="3300" dirty="0" smtClean="0">
                <a:latin typeface="ＭＳ ゴシック" pitchFamily="49" charset="-128"/>
                <a:ea typeface="ＭＳ ゴシック" pitchFamily="49" charset="-128"/>
              </a:rPr>
              <a:t>(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ホテル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･旅館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・病院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･レストラン・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ドライブイン</a:t>
            </a:r>
            <a:r>
              <a:rPr lang="en-US" altLang="ja-JP" sz="3300" dirty="0" smtClean="0">
                <a:latin typeface="ＭＳ ゴシック" pitchFamily="49" charset="-128"/>
                <a:ea typeface="ＭＳ ゴシック" pitchFamily="49" charset="-128"/>
              </a:rPr>
              <a:t>)</a:t>
            </a:r>
            <a:r>
              <a:rPr lang="ja-JP" altLang="en-US" sz="3300" dirty="0" err="1" smtClean="0">
                <a:latin typeface="ＭＳ ゴシック" pitchFamily="49" charset="-128"/>
                <a:ea typeface="ＭＳ ゴシック" pitchFamily="49" charset="-128"/>
              </a:rPr>
              <a:t>、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化粧品廃水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、</a:t>
            </a:r>
            <a:endParaRPr lang="en-US" altLang="ja-JP" sz="330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>
              <a:buNone/>
            </a:pP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ゴミ</a:t>
            </a:r>
            <a:r>
              <a:rPr lang="ja-JP" altLang="en-US" sz="3300" dirty="0">
                <a:latin typeface="ＭＳ ゴシック" pitchFamily="49" charset="-128"/>
                <a:ea typeface="ＭＳ ゴシック" pitchFamily="49" charset="-128"/>
              </a:rPr>
              <a:t>浸出廃水、洗濯廃水、その他高濃度</a:t>
            </a:r>
            <a:r>
              <a:rPr lang="ja-JP" altLang="en-US" sz="3300" dirty="0" smtClean="0">
                <a:latin typeface="ＭＳ ゴシック" pitchFamily="49" charset="-128"/>
                <a:ea typeface="ＭＳ ゴシック" pitchFamily="49" charset="-128"/>
              </a:rPr>
              <a:t>有機廃水</a:t>
            </a:r>
            <a:endParaRPr lang="ja-JP" altLang="en-US" sz="3300" dirty="0">
              <a:latin typeface="ＭＳ ゴシック" pitchFamily="49" charset="-128"/>
              <a:ea typeface="ＭＳ ゴシック" pitchFamily="49" charset="-128"/>
            </a:endParaRPr>
          </a:p>
          <a:p>
            <a:pPr marL="0" indent="0">
              <a:buNone/>
            </a:pPr>
            <a:endParaRPr lang="ja-JP" altLang="en-US" dirty="0">
              <a:latin typeface="ＭＳ ゴシック" pitchFamily="49" charset="-128"/>
              <a:ea typeface="ＭＳ ゴシック" pitchFamily="49" charset="-128"/>
            </a:endParaRPr>
          </a:p>
          <a:p>
            <a:pPr marL="0" indent="0">
              <a:buNone/>
            </a:pPr>
            <a:endParaRPr lang="ja-JP" altLang="en-US" dirty="0">
              <a:latin typeface="ＭＳ ゴシック" pitchFamily="49" charset="-128"/>
              <a:ea typeface="ＭＳ ゴシック" pitchFamily="49" charset="-128"/>
            </a:endParaRPr>
          </a:p>
          <a:p>
            <a:pPr marL="0" indent="0">
              <a:buNone/>
            </a:pPr>
            <a:endParaRPr kumimoji="1" lang="ja-JP" altLang="en-US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15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" name="_x58105256"/>
          <p:cNvSpPr>
            <a:spLocks noChangeArrowheads="1"/>
          </p:cNvSpPr>
          <p:nvPr/>
        </p:nvSpPr>
        <p:spPr bwMode="auto">
          <a:xfrm>
            <a:off x="434796" y="1556792"/>
            <a:ext cx="8559800" cy="44029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000" b="0" i="0" u="none" strike="noStrike" cap="none" normalizeH="0" baseline="0" dirty="0" smtClean="0">
                <a:ln>
                  <a:noFill/>
                </a:ln>
                <a:solidFill>
                  <a:srgbClr val="686566"/>
                </a:solidFill>
                <a:effectLst/>
                <a:latin typeface="AR P丸ゴシック体E" pitchFamily="50" charset="-128"/>
                <a:ea typeface="ＭＳ Ｐゴシック" pitchFamily="50" charset="-128"/>
                <a:cs typeface="ＭＳ Ｐゴシック" pitchFamily="50" charset="-128"/>
              </a:rPr>
              <a:t>　　　　　</a:t>
            </a: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686566"/>
                </a:solidFill>
                <a:effectLst/>
                <a:latin typeface="AR P丸ゴシック体E" pitchFamily="50" charset="-128"/>
                <a:ea typeface="ＭＳ Ｐゴシック" pitchFamily="50" charset="-128"/>
                <a:cs typeface="ＭＳ Ｐゴシック" pitchFamily="50" charset="-128"/>
              </a:rPr>
              <a:t>　　　</a:t>
            </a: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000" b="0" i="0" u="none" strike="noStrike" cap="none" normalizeH="0" baseline="0" dirty="0" smtClean="0">
                <a:ln>
                  <a:noFill/>
                </a:ln>
                <a:solidFill>
                  <a:srgbClr val="686566"/>
                </a:solidFill>
                <a:effectLst/>
                <a:latin typeface="AR P丸ゴシック体E" pitchFamily="50" charset="-128"/>
                <a:ea typeface="ＭＳ Ｐゴシック" pitchFamily="50" charset="-128"/>
                <a:cs typeface="ＭＳ Ｐゴシック" pitchFamily="50" charset="-128"/>
              </a:rPr>
              <a:t>　　　　　　　　　　　　　　　　　　　</a:t>
            </a:r>
            <a:endParaRPr kumimoji="1" 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000" b="0" i="0" u="none" strike="noStrike" cap="none" normalizeH="0" baseline="0" dirty="0" smtClean="0">
                <a:ln>
                  <a:noFill/>
                </a:ln>
                <a:solidFill>
                  <a:srgbClr val="686566"/>
                </a:solidFill>
                <a:effectLst/>
                <a:latin typeface="AR P丸ゴシック体E" pitchFamily="50" charset="-128"/>
                <a:ea typeface="ＭＳ Ｐゴシック" pitchFamily="50" charset="-128"/>
                <a:cs typeface="ＭＳ Ｐゴシック" pitchFamily="50" charset="-128"/>
              </a:rPr>
              <a:t>　　　　　　　　　　　　　　　　　　 </a:t>
            </a:r>
            <a:endParaRPr kumimoji="1" 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686566"/>
                </a:solidFill>
                <a:effectLst/>
                <a:latin typeface="Arial" pitchFamily="34" charset="0"/>
                <a:ea typeface="AR P丸ゴシック体E" pitchFamily="50" charset="-128"/>
                <a:cs typeface="ＭＳ Ｐゴシック" pitchFamily="50" charset="-128"/>
              </a:rPr>
              <a:t>　　　　　　　　　　　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686566"/>
                </a:solidFill>
                <a:effectLst/>
                <a:latin typeface="Arial" pitchFamily="34" charset="0"/>
                <a:ea typeface="AR P丸ゴシック体E" pitchFamily="50" charset="-128"/>
                <a:cs typeface="ＭＳ Ｐゴシック" pitchFamily="50" charset="-128"/>
              </a:rPr>
              <a:t>　　　　　　　　　　　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000" dirty="0">
                <a:solidFill>
                  <a:srgbClr val="686566"/>
                </a:solidFill>
                <a:latin typeface="Arial" pitchFamily="34" charset="0"/>
                <a:ea typeface="AR P丸ゴシック体E" pitchFamily="50" charset="-128"/>
                <a:cs typeface="ＭＳ Ｐゴシック" pitchFamily="50" charset="-128"/>
              </a:rPr>
              <a:t>　</a:t>
            </a:r>
            <a:r>
              <a:rPr lang="ja-JP" altLang="en-US" sz="2000" dirty="0" smtClean="0">
                <a:solidFill>
                  <a:srgbClr val="686566"/>
                </a:solidFill>
                <a:latin typeface="Arial" pitchFamily="34" charset="0"/>
                <a:ea typeface="AR P丸ゴシック体E" pitchFamily="50" charset="-128"/>
                <a:cs typeface="ＭＳ Ｐゴシック" pitchFamily="50" charset="-128"/>
              </a:rPr>
              <a:t>　　　　　　　　　　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rgbClr val="686566"/>
              </a:solidFill>
              <a:effectLst/>
              <a:latin typeface="Arial" pitchFamily="34" charset="0"/>
              <a:ea typeface="AR P丸ゴシック体E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000" dirty="0" smtClean="0">
                <a:solidFill>
                  <a:srgbClr val="686566"/>
                </a:solidFill>
                <a:latin typeface="Arial" pitchFamily="34" charset="0"/>
                <a:ea typeface="AR P丸ゴシック体E" pitchFamily="50" charset="-128"/>
                <a:cs typeface="ＭＳ Ｐゴシック" pitchFamily="50" charset="-128"/>
              </a:rPr>
              <a:t>　　　　　　　　　　　　</a:t>
            </a: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  <a:cs typeface="ＭＳ Ｐゴシック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48407" y="1033572"/>
            <a:ext cx="5234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ja-JP" sz="2800" b="1" dirty="0">
                <a:latin typeface="ＭＳ 明朝" pitchFamily="17" charset="-128"/>
                <a:ea typeface="ＭＳ 明朝" pitchFamily="17" charset="-128"/>
                <a:cs typeface="ＭＳ Ｐゴシック" pitchFamily="50" charset="-128"/>
              </a:rPr>
              <a:t>ご静聴ありがとう</a:t>
            </a:r>
            <a:r>
              <a:rPr lang="ja-JP" altLang="ja-JP" sz="2800" b="1" dirty="0" smtClean="0">
                <a:latin typeface="ＭＳ 明朝" pitchFamily="17" charset="-128"/>
                <a:ea typeface="ＭＳ 明朝" pitchFamily="17" charset="-128"/>
                <a:cs typeface="ＭＳ Ｐゴシック" pitchFamily="50" charset="-128"/>
              </a:rPr>
              <a:t>ございました</a:t>
            </a:r>
            <a:endParaRPr lang="ja-JP" altLang="ja-JP" sz="2800" b="1" dirty="0">
              <a:latin typeface="ＭＳ 明朝" pitchFamily="17" charset="-128"/>
              <a:ea typeface="ＭＳ 明朝" pitchFamily="17" charset="-128"/>
              <a:cs typeface="ＭＳ Ｐゴシック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53" y="1832590"/>
            <a:ext cx="4048034" cy="412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04" y="63288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8408" y="188640"/>
            <a:ext cx="8229600" cy="866360"/>
          </a:xfrm>
        </p:spPr>
        <p:txBody>
          <a:bodyPr>
            <a:normAutofit/>
          </a:bodyPr>
          <a:lstStyle/>
          <a:p>
            <a:r>
              <a:rPr lang="en-US" altLang="ja-JP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1.</a:t>
            </a:r>
            <a:r>
              <a:rPr lang="ja-JP" alt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</a:t>
            </a:r>
            <a:r>
              <a:rPr lang="ja-JP" alt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バチルス属細菌とは</a:t>
            </a:r>
            <a:endParaRPr lang="ja-JP" altLang="en-US" sz="4400" dirty="0"/>
          </a:p>
        </p:txBody>
      </p:sp>
      <p:sp>
        <p:nvSpPr>
          <p:cNvPr id="5" name="テキスト ボックス 5"/>
          <p:cNvSpPr txBox="1">
            <a:spLocks noGrp="1"/>
          </p:cNvSpPr>
          <p:nvPr>
            <p:ph idx="1"/>
          </p:nvPr>
        </p:nvSpPr>
        <p:spPr>
          <a:xfrm>
            <a:off x="457200" y="1146076"/>
            <a:ext cx="8229600" cy="5202970"/>
          </a:xfrm>
        </p:spPr>
        <p:txBody>
          <a:bodyPr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１</a:t>
            </a:r>
            <a:r>
              <a:rPr lang="en-US" altLang="ja-JP" sz="2800" b="1" dirty="0" smtClean="0">
                <a:latin typeface="+mj-ea"/>
                <a:ea typeface="+mj-ea"/>
              </a:rPr>
              <a:t>) </a:t>
            </a:r>
            <a:r>
              <a:rPr lang="ja-JP" altLang="en-US" sz="2800" b="1" dirty="0">
                <a:latin typeface="+mj-ea"/>
                <a:ea typeface="+mj-ea"/>
              </a:rPr>
              <a:t> </a:t>
            </a:r>
            <a:r>
              <a:rPr lang="ja-JP" altLang="en-US" sz="2800" b="1" dirty="0" smtClean="0">
                <a:latin typeface="+mj-ea"/>
                <a:ea typeface="+mj-ea"/>
              </a:rPr>
              <a:t>自然界に普遍的に存在するグラム陽性桿菌</a:t>
            </a:r>
          </a:p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２</a:t>
            </a:r>
            <a:r>
              <a:rPr lang="en-US" altLang="ja-JP" sz="2800" b="1" dirty="0" smtClean="0">
                <a:latin typeface="+mj-ea"/>
                <a:ea typeface="+mj-ea"/>
              </a:rPr>
              <a:t>)  </a:t>
            </a:r>
            <a:r>
              <a:rPr lang="ja-JP" altLang="en-US" sz="2800" b="1" dirty="0" smtClean="0">
                <a:latin typeface="+mj-ea"/>
                <a:ea typeface="+mj-ea"/>
              </a:rPr>
              <a:t>生息環境が悪化しても芽胞を形成することに</a:t>
            </a:r>
            <a:endParaRPr lang="en-US" altLang="ja-JP" sz="2800" b="1" dirty="0" smtClean="0">
              <a:latin typeface="+mj-ea"/>
              <a:ea typeface="+mj-ea"/>
            </a:endParaRPr>
          </a:p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　　 よって生き残る</a:t>
            </a:r>
            <a:endParaRPr lang="en-US" altLang="ja-JP" sz="2800" b="1" dirty="0" smtClean="0">
              <a:latin typeface="+mj-ea"/>
              <a:ea typeface="+mj-ea"/>
            </a:endParaRPr>
          </a:p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３</a:t>
            </a:r>
            <a:r>
              <a:rPr lang="en-US" altLang="ja-JP" sz="2800" b="1" dirty="0" smtClean="0">
                <a:latin typeface="+mj-ea"/>
                <a:ea typeface="+mj-ea"/>
              </a:rPr>
              <a:t>)  </a:t>
            </a:r>
            <a:r>
              <a:rPr lang="ja-JP" altLang="en-US" sz="2800" b="1" dirty="0" smtClean="0">
                <a:latin typeface="+mj-ea"/>
                <a:ea typeface="+mj-ea"/>
              </a:rPr>
              <a:t>バチルス菌の基準種となっているのは枯草菌</a:t>
            </a:r>
            <a:endParaRPr lang="en-US" altLang="ja-JP" sz="2800" b="1" dirty="0" smtClean="0">
              <a:latin typeface="+mj-ea"/>
              <a:ea typeface="+mj-ea"/>
            </a:endParaRPr>
          </a:p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４</a:t>
            </a:r>
            <a:r>
              <a:rPr lang="en-US" altLang="ja-JP" sz="2800" b="1" dirty="0" smtClean="0">
                <a:latin typeface="+mj-ea"/>
                <a:ea typeface="+mj-ea"/>
              </a:rPr>
              <a:t>)  </a:t>
            </a:r>
            <a:r>
              <a:rPr lang="ja-JP" altLang="en-US" sz="2800" b="1" dirty="0" smtClean="0">
                <a:latin typeface="+mj-ea"/>
                <a:ea typeface="+mj-ea"/>
              </a:rPr>
              <a:t>枯草菌は、人に対する病原性を持たない</a:t>
            </a:r>
            <a:endParaRPr lang="en-US" altLang="ja-JP" sz="2800" b="1" dirty="0" smtClean="0">
              <a:latin typeface="+mj-ea"/>
              <a:ea typeface="+mj-ea"/>
            </a:endParaRPr>
          </a:p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５</a:t>
            </a:r>
            <a:r>
              <a:rPr lang="en-US" altLang="ja-JP" sz="2800" b="1" dirty="0" smtClean="0">
                <a:latin typeface="+mj-ea"/>
                <a:ea typeface="+mj-ea"/>
              </a:rPr>
              <a:t>)  </a:t>
            </a:r>
            <a:r>
              <a:rPr lang="ja-JP" altLang="en-US" sz="2800" b="1" dirty="0" smtClean="0">
                <a:latin typeface="+mj-ea"/>
                <a:ea typeface="+mj-ea"/>
              </a:rPr>
              <a:t>ある種の枯草菌が納豆の製造等に用いられる</a:t>
            </a:r>
          </a:p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６</a:t>
            </a:r>
            <a:r>
              <a:rPr lang="en-US" altLang="ja-JP" sz="2800" b="1" dirty="0" smtClean="0">
                <a:latin typeface="+mj-ea"/>
                <a:ea typeface="+mj-ea"/>
              </a:rPr>
              <a:t>)  </a:t>
            </a:r>
            <a:r>
              <a:rPr lang="ja-JP" altLang="en-US" sz="2800" b="1" dirty="0" smtClean="0">
                <a:latin typeface="+mj-ea"/>
                <a:ea typeface="+mj-ea"/>
              </a:rPr>
              <a:t>ある種の枯草菌が作るタンパク質分解酵素が</a:t>
            </a:r>
            <a:endParaRPr lang="en-US" altLang="ja-JP" sz="2800" b="1" dirty="0" smtClean="0">
              <a:latin typeface="+mj-ea"/>
              <a:ea typeface="+mj-ea"/>
            </a:endParaRPr>
          </a:p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　　 洗剤等に利用されている</a:t>
            </a:r>
            <a:endParaRPr lang="en-US" altLang="ja-JP" sz="2800" b="1" dirty="0" smtClean="0">
              <a:latin typeface="+mj-ea"/>
              <a:ea typeface="+mj-ea"/>
            </a:endParaRPr>
          </a:p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７</a:t>
            </a:r>
            <a:r>
              <a:rPr lang="en-US" altLang="ja-JP" sz="2800" b="1" dirty="0" smtClean="0">
                <a:latin typeface="+mj-ea"/>
                <a:ea typeface="+mj-ea"/>
              </a:rPr>
              <a:t>)  </a:t>
            </a:r>
            <a:r>
              <a:rPr lang="ja-JP" altLang="en-US" sz="2800" b="1" dirty="0" smtClean="0">
                <a:latin typeface="+mj-ea"/>
                <a:ea typeface="+mj-ea"/>
              </a:rPr>
              <a:t>枯草菌は</a:t>
            </a:r>
            <a:r>
              <a:rPr lang="en-US" altLang="ja-JP" sz="2800" b="1" dirty="0" smtClean="0">
                <a:latin typeface="+mj-ea"/>
                <a:ea typeface="+mj-ea"/>
              </a:rPr>
              <a:t>､</a:t>
            </a:r>
            <a:r>
              <a:rPr lang="ja-JP" altLang="en-US" sz="2800" b="1" dirty="0" smtClean="0">
                <a:latin typeface="+mj-ea"/>
                <a:ea typeface="+mj-ea"/>
              </a:rPr>
              <a:t>分子生物学分野でグラム陽性桿菌の</a:t>
            </a:r>
            <a:endParaRPr lang="en-US" altLang="ja-JP" sz="2800" b="1" dirty="0" smtClean="0">
              <a:latin typeface="+mj-ea"/>
              <a:ea typeface="+mj-ea"/>
            </a:endParaRPr>
          </a:p>
          <a:p>
            <a:pPr indent="0">
              <a:buNone/>
            </a:pPr>
            <a:r>
              <a:rPr lang="ja-JP" altLang="en-US" sz="2800" b="1" dirty="0" smtClean="0">
                <a:latin typeface="+mj-ea"/>
                <a:ea typeface="+mj-ea"/>
              </a:rPr>
              <a:t>　　 モデル生物として扱われている</a:t>
            </a:r>
            <a:endParaRPr lang="en-US" altLang="ja-JP" sz="2800" b="1" dirty="0" smtClean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161-32BF-47C6-AF78-6B7CC8DE9028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807" y="6370959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067944" y="6327236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bg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bg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1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0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2</a:t>
            </a:r>
            <a:r>
              <a:rPr lang="en-US" altLang="ja-JP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. BBS</a:t>
            </a:r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の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特徴</a:t>
            </a:r>
            <a:r>
              <a:rPr lang="ja-JP" altLang="en-US" sz="2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（バチルスバイオシステム）</a:t>
            </a:r>
            <a:endParaRPr kumimoji="1" lang="ja-JP" altLang="en-US" sz="27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484784"/>
            <a:ext cx="8686800" cy="4536504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100" b="1" dirty="0" smtClean="0">
                <a:latin typeface="Arial" pitchFamily="34" charset="0"/>
                <a:ea typeface="ＭＳ ゴシック" pitchFamily="49" charset="-128"/>
              </a:rPr>
              <a:t>1</a:t>
            </a:r>
            <a:r>
              <a:rPr lang="en-US" altLang="ja-JP" sz="3100" b="1" dirty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　高濃度</a:t>
            </a:r>
            <a:r>
              <a:rPr lang="en-US" altLang="ja-JP" sz="3100" b="1" dirty="0">
                <a:latin typeface="Arial" pitchFamily="34" charset="0"/>
                <a:ea typeface="ＭＳ ゴシック" pitchFamily="49" charset="-128"/>
              </a:rPr>
              <a:t>BOD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を無希釈処理</a:t>
            </a: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可能</a:t>
            </a:r>
            <a:endParaRPr lang="ja-JP" altLang="en-US" sz="3100" b="1" dirty="0">
              <a:latin typeface="Arial" pitchFamily="34" charset="0"/>
              <a:ea typeface="ＭＳ ゴシック" pitchFamily="49" charset="-128"/>
            </a:endParaRPr>
          </a:p>
          <a:p>
            <a:pPr marL="0" indent="0">
              <a:buNone/>
            </a:pPr>
            <a:r>
              <a:rPr lang="en-US" altLang="ja-JP" sz="3100" b="1" dirty="0" smtClean="0">
                <a:latin typeface="Arial" pitchFamily="34" charset="0"/>
                <a:ea typeface="ＭＳ ゴシック" pitchFamily="49" charset="-128"/>
              </a:rPr>
              <a:t>2</a:t>
            </a:r>
            <a:r>
              <a:rPr lang="en-US" altLang="ja-JP" sz="3100" b="1" dirty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　排水処理場、浄化槽等の悪臭</a:t>
            </a: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除去</a:t>
            </a:r>
            <a:endParaRPr lang="en-US" altLang="ja-JP" sz="3100" b="1" dirty="0" smtClean="0">
              <a:latin typeface="Arial" pitchFamily="34" charset="0"/>
              <a:ea typeface="ＭＳ ゴシック" pitchFamily="49" charset="-128"/>
            </a:endParaRPr>
          </a:p>
          <a:p>
            <a:pPr marL="0" indent="0">
              <a:buNone/>
            </a:pP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　　（ｱﾝﾓﾆｱ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、</a:t>
            </a: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硫化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水素、ｱﾐﾝ類等）</a:t>
            </a:r>
          </a:p>
          <a:p>
            <a:pPr marL="0" indent="0">
              <a:buNone/>
            </a:pPr>
            <a:r>
              <a:rPr lang="en-US" altLang="ja-JP" sz="3100" b="1" dirty="0" smtClean="0">
                <a:latin typeface="Arial" pitchFamily="34" charset="0"/>
                <a:ea typeface="ＭＳ ゴシック" pitchFamily="49" charset="-128"/>
              </a:rPr>
              <a:t>3</a:t>
            </a:r>
            <a:r>
              <a:rPr lang="en-US" altLang="ja-JP" sz="3100" b="1" dirty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　脱窒･</a:t>
            </a: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脱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リン</a:t>
            </a: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（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高度処理）に優れた効果</a:t>
            </a:r>
          </a:p>
          <a:p>
            <a:pPr marL="0" indent="0">
              <a:buNone/>
            </a:pPr>
            <a:r>
              <a:rPr lang="en-US" altLang="ja-JP" sz="3100" b="1" dirty="0" smtClean="0">
                <a:latin typeface="Arial" pitchFamily="34" charset="0"/>
                <a:ea typeface="ＭＳ ゴシック" pitchFamily="49" charset="-128"/>
              </a:rPr>
              <a:t>4</a:t>
            </a:r>
            <a:r>
              <a:rPr lang="en-US" altLang="ja-JP" sz="3100" b="1" dirty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　発生汚泥</a:t>
            </a: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の削減</a:t>
            </a:r>
            <a:endParaRPr lang="ja-JP" altLang="en-US" sz="3100" b="1" dirty="0">
              <a:latin typeface="Arial" pitchFamily="34" charset="0"/>
              <a:ea typeface="ＭＳ ゴシック" pitchFamily="49" charset="-128"/>
            </a:endParaRPr>
          </a:p>
          <a:p>
            <a:pPr marL="0" indent="0">
              <a:buNone/>
            </a:pPr>
            <a:r>
              <a:rPr lang="en-US" altLang="ja-JP" sz="3100" b="1" dirty="0" smtClean="0">
                <a:latin typeface="Arial" pitchFamily="34" charset="0"/>
                <a:ea typeface="ＭＳ ゴシック" pitchFamily="49" charset="-128"/>
              </a:rPr>
              <a:t>5</a:t>
            </a:r>
            <a:r>
              <a:rPr lang="en-US" altLang="ja-JP" sz="3100" b="1" dirty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　</a:t>
            </a: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汚泥沈降性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の</a:t>
            </a: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向上</a:t>
            </a:r>
            <a:endParaRPr lang="ja-JP" altLang="en-US" sz="3100" b="1" dirty="0">
              <a:latin typeface="Arial" pitchFamily="34" charset="0"/>
              <a:ea typeface="ＭＳ ゴシック" pitchFamily="49" charset="-128"/>
            </a:endParaRPr>
          </a:p>
          <a:p>
            <a:pPr marL="0" indent="0">
              <a:buNone/>
            </a:pPr>
            <a:r>
              <a:rPr lang="en-US" altLang="ja-JP" sz="3100" b="1" dirty="0" smtClean="0">
                <a:latin typeface="Arial" pitchFamily="34" charset="0"/>
                <a:ea typeface="ＭＳ ゴシック" pitchFamily="49" charset="-128"/>
              </a:rPr>
              <a:t>6</a:t>
            </a:r>
            <a:r>
              <a:rPr lang="en-US" altLang="ja-JP" sz="3100" b="1" dirty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　温度変化に強い</a:t>
            </a:r>
          </a:p>
          <a:p>
            <a:pPr marL="0" indent="0">
              <a:buNone/>
            </a:pPr>
            <a:r>
              <a:rPr lang="en-US" altLang="ja-JP" sz="3100" b="1" dirty="0" smtClean="0">
                <a:latin typeface="Arial" pitchFamily="34" charset="0"/>
                <a:ea typeface="ＭＳ ゴシック" pitchFamily="49" charset="-128"/>
              </a:rPr>
              <a:t>7</a:t>
            </a:r>
            <a:r>
              <a:rPr lang="en-US" altLang="ja-JP" sz="3100" b="1" dirty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3100" b="1" dirty="0">
                <a:latin typeface="Arial" pitchFamily="34" charset="0"/>
                <a:ea typeface="ＭＳ ゴシック" pitchFamily="49" charset="-128"/>
              </a:rPr>
              <a:t>　高塩濃度での処理</a:t>
            </a:r>
            <a:r>
              <a:rPr lang="ja-JP" altLang="en-US" sz="3100" b="1" dirty="0" smtClean="0">
                <a:latin typeface="Arial" pitchFamily="34" charset="0"/>
                <a:ea typeface="ＭＳ ゴシック" pitchFamily="49" charset="-128"/>
              </a:rPr>
              <a:t>可能</a:t>
            </a:r>
            <a:endParaRPr lang="ja-JP" altLang="en-US" sz="3100" b="1" dirty="0"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12292" name="Picture 4" descr="C:\Users\SHIN MAKOTO\AppData\Local\Microsoft\Windows\Temporary Internet Files\Content.IE5\FJXLKX03\MP900430848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284658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807" y="6370959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タイトル 1"/>
          <p:cNvSpPr txBox="1">
            <a:spLocks/>
          </p:cNvSpPr>
          <p:nvPr/>
        </p:nvSpPr>
        <p:spPr>
          <a:xfrm>
            <a:off x="4067944" y="6327236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2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9277572" cy="1412776"/>
          </a:xfrm>
        </p:spPr>
        <p:txBody>
          <a:bodyPr>
            <a:noAutofit/>
          </a:bodyPr>
          <a:lstStyle/>
          <a:p>
            <a:r>
              <a:rPr lang="ja-JP" altLang="en-US" sz="4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ja-JP" altLang="en-US" sz="4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3. </a:t>
            </a:r>
            <a:r>
              <a:rPr lang="ja-JP" alt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バチルス</a:t>
            </a:r>
            <a:r>
              <a:rPr lang="ja-JP" alt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菌の優占化に</a:t>
            </a:r>
            <a:r>
              <a:rPr lang="ja-JP" alt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よる</a:t>
            </a:r>
            <a:r>
              <a:rPr lang="en-US" altLang="ja-JP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en-US" altLang="ja-JP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</a:t>
            </a:r>
            <a:r>
              <a:rPr lang="en-US" altLang="ja-JP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                 </a:t>
            </a:r>
            <a:r>
              <a:rPr lang="ja-JP" alt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汚水処理</a:t>
            </a:r>
            <a:endParaRPr kumimoji="1" lang="ja-JP" altLang="en-US" sz="4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2180" y="1844824"/>
            <a:ext cx="8584626" cy="443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cap="rnd">
            <a:solidFill>
              <a:schemeClr val="accent1">
                <a:alpha val="50000"/>
              </a:schemeClr>
            </a:solidFill>
            <a:bevel/>
          </a:ln>
          <a:effectLst>
            <a:reflection blurRad="6350" endPos="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01600" h="101600"/>
            <a:bevelB w="101600" h="101600"/>
          </a:sp3d>
        </p:spPr>
        <p:txBody>
          <a:bodyPr wrap="square" rtlCol="0">
            <a:spAutoFit/>
          </a:bodyPr>
          <a:lstStyle/>
          <a:p>
            <a:r>
              <a:rPr kumimoji="1" lang="ja-JP" altLang="en-US" sz="3000" b="1" dirty="0" smtClean="0">
                <a:solidFill>
                  <a:srgbClr val="FF0000"/>
                </a:solidFill>
                <a:latin typeface="Arial" pitchFamily="34" charset="0"/>
                <a:ea typeface="ＭＳ ゴシック" pitchFamily="49" charset="-128"/>
              </a:rPr>
              <a:t>概説</a:t>
            </a:r>
          </a:p>
          <a:p>
            <a:r>
              <a:rPr kumimoji="1" lang="ja-JP" altLang="en-US" sz="2800" b="1" dirty="0" smtClean="0">
                <a:latin typeface="Arial" pitchFamily="34" charset="0"/>
                <a:ea typeface="ＭＳ ゴシック" pitchFamily="49" charset="-128"/>
                <a:cs typeface="Arial" pitchFamily="34" charset="0"/>
              </a:rPr>
              <a:t>１</a:t>
            </a:r>
            <a:r>
              <a:rPr kumimoji="1" lang="en-US" altLang="ja-JP" sz="2800" b="1" dirty="0" smtClean="0">
                <a:latin typeface="Arial" pitchFamily="34" charset="0"/>
                <a:ea typeface="ＭＳ ゴシック" pitchFamily="49" charset="-128"/>
                <a:cs typeface="Arial" pitchFamily="34" charset="0"/>
              </a:rPr>
              <a:t>)</a:t>
            </a:r>
            <a:r>
              <a:rPr kumimoji="1" lang="ja-JP" altLang="en-US" sz="2800" b="1" dirty="0" smtClean="0">
                <a:latin typeface="Arial" pitchFamily="34" charset="0"/>
                <a:ea typeface="ＭＳ ゴシック" pitchFamily="49" charset="-128"/>
              </a:rPr>
              <a:t>バチルス属細菌を反応槽にシーディンクし、</a:t>
            </a:r>
            <a:endParaRPr kumimoji="1" lang="en-US" altLang="ja-JP" sz="2800" b="1" dirty="0" smtClean="0">
              <a:latin typeface="Arial" pitchFamily="34" charset="0"/>
              <a:ea typeface="ＭＳ ゴシック" pitchFamily="49" charset="-128"/>
            </a:endParaRPr>
          </a:p>
          <a:p>
            <a:r>
              <a:rPr lang="ja-JP" altLang="en-US" sz="2800" b="1" dirty="0">
                <a:latin typeface="Arial" pitchFamily="34" charset="0"/>
                <a:ea typeface="ＭＳ ゴシック" pitchFamily="49" charset="-128"/>
              </a:rPr>
              <a:t>　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 </a:t>
            </a:r>
            <a:r>
              <a:rPr kumimoji="1" lang="ja-JP" altLang="en-US" sz="2800" b="1" dirty="0" smtClean="0">
                <a:latin typeface="Arial" pitchFamily="34" charset="0"/>
                <a:ea typeface="ＭＳ ゴシック" pitchFamily="49" charset="-128"/>
              </a:rPr>
              <a:t>優占化させて汚水を処理する方法である</a:t>
            </a:r>
            <a:endParaRPr lang="ja-JP" altLang="en-US" sz="2800" b="1" dirty="0" smtClean="0">
              <a:latin typeface="Arial" pitchFamily="34" charset="0"/>
              <a:ea typeface="ＭＳ ゴシック" pitchFamily="49" charset="-128"/>
            </a:endParaRPr>
          </a:p>
          <a:p>
            <a:r>
              <a:rPr kumimoji="1" lang="ja-JP" altLang="en-US" sz="2800" b="1" dirty="0" smtClean="0">
                <a:latin typeface="Arial" pitchFamily="34" charset="0"/>
                <a:ea typeface="ＭＳ ゴシック" pitchFamily="49" charset="-128"/>
              </a:rPr>
              <a:t>２</a:t>
            </a:r>
            <a:r>
              <a:rPr lang="en-US" altLang="ja-JP" sz="2800" b="1" dirty="0">
                <a:latin typeface="Arial" pitchFamily="34" charset="0"/>
                <a:ea typeface="ＭＳ ゴシック" pitchFamily="49" charset="-128"/>
              </a:rPr>
              <a:t>)</a:t>
            </a:r>
            <a:r>
              <a:rPr kumimoji="1" lang="ja-JP" altLang="en-US" sz="2800" b="1" dirty="0" smtClean="0">
                <a:latin typeface="Arial" pitchFamily="34" charset="0"/>
                <a:ea typeface="ＭＳ ゴシック" pitchFamily="49" charset="-128"/>
              </a:rPr>
              <a:t>優占化とは、標準活性汚泥法等の活性汚泥には、</a:t>
            </a:r>
            <a:endParaRPr kumimoji="1" lang="en-US" altLang="ja-JP" sz="2800" b="1" dirty="0" smtClean="0">
              <a:latin typeface="Arial" pitchFamily="34" charset="0"/>
              <a:ea typeface="ＭＳ ゴシック" pitchFamily="49" charset="-128"/>
            </a:endParaRPr>
          </a:p>
          <a:p>
            <a:r>
              <a:rPr lang="en-US" altLang="ja-JP" sz="2800" b="1" dirty="0">
                <a:latin typeface="Arial" pitchFamily="34" charset="0"/>
                <a:ea typeface="ＭＳ ゴシック" pitchFamily="49" charset="-128"/>
              </a:rPr>
              <a:t> 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    </a:t>
            </a:r>
            <a:r>
              <a:rPr kumimoji="1" lang="ja-JP" altLang="en-US" sz="2800" b="1" dirty="0" smtClean="0">
                <a:latin typeface="Arial" pitchFamily="34" charset="0"/>
                <a:ea typeface="ＭＳ ゴシック" pitchFamily="49" charset="-128"/>
              </a:rPr>
              <a:t>バチルス属細菌の菌体が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  <a:cs typeface="Arial" pitchFamily="34" charset="0"/>
              </a:rPr>
              <a:t>10</a:t>
            </a:r>
            <a:r>
              <a:rPr lang="en-US" altLang="ja-JP" sz="2800" b="1" baseline="30000" dirty="0" smtClean="0">
                <a:latin typeface="Arial" pitchFamily="34" charset="0"/>
                <a:ea typeface="ＭＳ ゴシック" pitchFamily="49" charset="-128"/>
                <a:cs typeface="Arial" pitchFamily="34" charset="0"/>
              </a:rPr>
              <a:t>3</a:t>
            </a:r>
            <a:r>
              <a:rPr kumimoji="1" lang="ja-JP" altLang="en-US" sz="2800" b="1" dirty="0" smtClean="0">
                <a:latin typeface="Arial" pitchFamily="34" charset="0"/>
                <a:ea typeface="ＭＳ ゴシック" pitchFamily="49" charset="-128"/>
                <a:cs typeface="Arial" pitchFamily="34" charset="0"/>
              </a:rPr>
              <a:t>個 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  <a:cs typeface="Arial" pitchFamily="34" charset="0"/>
              </a:rPr>
              <a:t>/ mL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  <a:cs typeface="Arial" pitchFamily="34" charset="0"/>
              </a:rPr>
              <a:t>程度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存在して</a:t>
            </a:r>
            <a:endParaRPr lang="en-US" altLang="ja-JP" sz="2800" b="1" dirty="0" smtClean="0">
              <a:latin typeface="Arial" pitchFamily="34" charset="0"/>
              <a:ea typeface="ＭＳ ゴシック" pitchFamily="49" charset="-128"/>
            </a:endParaRPr>
          </a:p>
          <a:p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　 いるのに対し、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10</a:t>
            </a:r>
            <a:r>
              <a:rPr lang="en-US" altLang="ja-JP" sz="2800" b="1" baseline="30000" dirty="0">
                <a:latin typeface="Arial" pitchFamily="34" charset="0"/>
                <a:ea typeface="ＭＳ ゴシック" pitchFamily="49" charset="-128"/>
              </a:rPr>
              <a:t>5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～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10</a:t>
            </a:r>
            <a:r>
              <a:rPr lang="en-US" altLang="ja-JP" sz="2800" b="1" baseline="30000" dirty="0">
                <a:latin typeface="Arial" pitchFamily="34" charset="0"/>
                <a:ea typeface="ＭＳ ゴシック" pitchFamily="49" charset="-128"/>
              </a:rPr>
              <a:t>7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個 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/ mL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程度まで、</a:t>
            </a:r>
            <a:endParaRPr lang="en-US" altLang="ja-JP" sz="2800" b="1" dirty="0" smtClean="0">
              <a:latin typeface="Arial" pitchFamily="34" charset="0"/>
              <a:ea typeface="ＭＳ ゴシック" pitchFamily="49" charset="-128"/>
            </a:endParaRPr>
          </a:p>
          <a:p>
            <a:r>
              <a:rPr lang="ja-JP" altLang="en-US" sz="2800" b="1" dirty="0">
                <a:latin typeface="Arial" pitchFamily="34" charset="0"/>
                <a:ea typeface="ＭＳ ゴシック" pitchFamily="49" charset="-128"/>
              </a:rPr>
              <a:t>　 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菌体濃度を上げることをいう</a:t>
            </a:r>
            <a:endParaRPr kumimoji="1" lang="en-US" altLang="ja-JP" sz="2800" b="1" dirty="0" smtClean="0">
              <a:latin typeface="Arial" pitchFamily="34" charset="0"/>
              <a:ea typeface="ＭＳ ゴシック" pitchFamily="49" charset="-128"/>
            </a:endParaRPr>
          </a:p>
          <a:p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３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優占化を保持するために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､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活性剤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(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ミネラル粉体</a:t>
            </a:r>
            <a:r>
              <a:rPr lang="en-US" altLang="ja-JP" sz="2800" b="1" dirty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を</a:t>
            </a:r>
            <a:endParaRPr lang="en-US" altLang="ja-JP" sz="2800" b="1" dirty="0" smtClean="0">
              <a:latin typeface="Arial" pitchFamily="34" charset="0"/>
              <a:ea typeface="ＭＳ ゴシック" pitchFamily="49" charset="-128"/>
            </a:endParaRPr>
          </a:p>
          <a:p>
            <a:r>
              <a:rPr lang="en-US" altLang="ja-JP" sz="2800" b="1" dirty="0">
                <a:latin typeface="Arial" pitchFamily="34" charset="0"/>
                <a:ea typeface="ＭＳ ゴシック" pitchFamily="49" charset="-128"/>
              </a:rPr>
              <a:t> 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    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流入負荷量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kg-BOD/d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に対して、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1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％～</a:t>
            </a:r>
            <a:r>
              <a:rPr lang="en-US" altLang="ja-JP" sz="2800" b="1" dirty="0" smtClean="0">
                <a:latin typeface="Arial" pitchFamily="34" charset="0"/>
                <a:ea typeface="ＭＳ ゴシック" pitchFamily="49" charset="-128"/>
              </a:rPr>
              <a:t>1.5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％程度</a:t>
            </a:r>
            <a:endParaRPr lang="en-US" altLang="ja-JP" sz="2800" b="1" dirty="0" smtClean="0">
              <a:latin typeface="Arial" pitchFamily="34" charset="0"/>
              <a:ea typeface="ＭＳ ゴシック" pitchFamily="49" charset="-128"/>
            </a:endParaRPr>
          </a:p>
          <a:p>
            <a:r>
              <a:rPr lang="ja-JP" altLang="en-US" sz="2800" b="1" dirty="0">
                <a:latin typeface="Arial" pitchFamily="34" charset="0"/>
                <a:ea typeface="ＭＳ ゴシック" pitchFamily="49" charset="-128"/>
              </a:rPr>
              <a:t>　</a:t>
            </a:r>
            <a:r>
              <a:rPr lang="ja-JP" altLang="en-US" sz="2800" b="1" dirty="0" smtClean="0">
                <a:latin typeface="Arial" pitchFamily="34" charset="0"/>
                <a:ea typeface="ＭＳ ゴシック" pitchFamily="49" charset="-128"/>
              </a:rPr>
              <a:t> を反応槽に投入する</a:t>
            </a:r>
            <a:endParaRPr lang="en-US" altLang="ja-JP" sz="2800" b="1" dirty="0" smtClean="0"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067944" y="6327236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3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387" y="20158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4</a:t>
            </a:r>
            <a:r>
              <a:rPr lang="en-US" altLang="ja-JP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. BBS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導入</a:t>
            </a:r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の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効果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71600" y="1052736"/>
            <a:ext cx="3547120" cy="4525963"/>
          </a:xfrm>
        </p:spPr>
        <p:txBody>
          <a:bodyPr>
            <a:normAutofit/>
          </a:bodyPr>
          <a:lstStyle/>
          <a:p>
            <a:endParaRPr lang="ja-JP" altLang="en-US" dirty="0"/>
          </a:p>
          <a:p>
            <a:endParaRPr lang="ja-JP" altLang="en-US" dirty="0"/>
          </a:p>
          <a:p>
            <a:endParaRPr lang="ja-JP" altLang="en-US" sz="1050" b="1" dirty="0" smtClean="0"/>
          </a:p>
          <a:p>
            <a:pPr marL="0" indent="0">
              <a:buNone/>
            </a:pPr>
            <a:endParaRPr lang="ja-JP" altLang="en-US" sz="1050" b="1" dirty="0" smtClean="0"/>
          </a:p>
          <a:p>
            <a:endParaRPr lang="ja-JP" altLang="en-US" sz="1050" dirty="0"/>
          </a:p>
          <a:p>
            <a:endParaRPr lang="ja-JP" altLang="en-US" sz="1050" dirty="0"/>
          </a:p>
          <a:p>
            <a:endParaRPr lang="ja-JP" altLang="en-US" sz="1050" dirty="0"/>
          </a:p>
          <a:p>
            <a:pPr marL="0" indent="0">
              <a:buNone/>
            </a:pPr>
            <a:endParaRPr lang="ja-JP" altLang="en-US" sz="1050" b="1" dirty="0"/>
          </a:p>
          <a:p>
            <a:endParaRPr lang="ja-JP" altLang="en-US" sz="1050" b="1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5652120" y="1698305"/>
            <a:ext cx="3259088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1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1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1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dirty="0" smtClean="0"/>
          </a:p>
          <a:p>
            <a:endParaRPr lang="ja-JP" altLang="en-US" sz="1050" dirty="0"/>
          </a:p>
          <a:p>
            <a:endParaRPr lang="ja-JP" altLang="en-US" sz="1050" dirty="0"/>
          </a:p>
          <a:p>
            <a:endParaRPr lang="ja-JP" altLang="en-US" sz="1050" b="1" dirty="0" smtClean="0"/>
          </a:p>
          <a:p>
            <a:endParaRPr lang="ja-JP" altLang="en-US" sz="1050" dirty="0"/>
          </a:p>
          <a:p>
            <a:endParaRPr lang="ja-JP" altLang="en-US" sz="1050" dirty="0"/>
          </a:p>
          <a:p>
            <a:endParaRPr lang="ja-JP" altLang="en-US" sz="1050" b="1" dirty="0" smtClean="0"/>
          </a:p>
          <a:p>
            <a:endParaRPr lang="ja-JP" altLang="en-US" sz="1050" b="1" dirty="0" smtClean="0"/>
          </a:p>
          <a:p>
            <a:endParaRPr lang="ja-JP" altLang="en-US" sz="1050" b="1" dirty="0" smtClean="0"/>
          </a:p>
          <a:p>
            <a:endParaRPr lang="ja-JP" alt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6" name="_x80909080"/>
          <p:cNvSpPr>
            <a:spLocks noChangeArrowheads="1"/>
          </p:cNvSpPr>
          <p:nvPr/>
        </p:nvSpPr>
        <p:spPr bwMode="auto">
          <a:xfrm>
            <a:off x="3574935" y="1628800"/>
            <a:ext cx="1224136" cy="3406365"/>
          </a:xfrm>
          <a:prstGeom prst="ellipse">
            <a:avLst/>
          </a:prstGeom>
          <a:solidFill>
            <a:srgbClr val="CDDCE8"/>
          </a:solidFill>
          <a:ln w="25400">
            <a:solidFill>
              <a:srgbClr val="66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ja-JP" altLang="ja-JP" sz="600" dirty="0">
              <a:latin typeface="Arial" pitchFamily="34" charset="0"/>
              <a:ea typeface="ＭＳ ゴシック" pitchFamily="49" charset="-128"/>
              <a:cs typeface="ＭＳ Ｐゴシック" pitchFamily="50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" name="_x80909080"/>
          <p:cNvSpPr>
            <a:spLocks noChangeArrowheads="1"/>
          </p:cNvSpPr>
          <p:nvPr/>
        </p:nvSpPr>
        <p:spPr bwMode="auto">
          <a:xfrm>
            <a:off x="3444931" y="5085184"/>
            <a:ext cx="1758839" cy="1222374"/>
          </a:xfrm>
          <a:prstGeom prst="rect">
            <a:avLst/>
          </a:prstGeom>
          <a:solidFill>
            <a:srgbClr val="BCB8E0"/>
          </a:solidFill>
          <a:ln w="25400">
            <a:solidFill>
              <a:srgbClr val="BB500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200" b="1" i="0" u="none" strike="noStrike" cap="none" normalizeH="0" baseline="0" dirty="0" smtClean="0">
                <a:ln>
                  <a:noFill/>
                </a:ln>
                <a:solidFill>
                  <a:srgbClr val="5A0505"/>
                </a:solidFill>
                <a:effectLst/>
                <a:latin typeface="+mn-ea"/>
                <a:cs typeface="ＭＳ Ｐゴシック" pitchFamily="50" charset="-128"/>
              </a:rPr>
              <a:t>既存処理施設の処理能力が充分であれば、種菌を投入し、活性剤（ﾊﾟﾜｰｱｯﾌ</a:t>
            </a:r>
            <a:r>
              <a:rPr kumimoji="1" lang="ja-JP" altLang="ja-JP" sz="1200" b="1" i="0" u="none" strike="noStrike" cap="none" normalizeH="0" baseline="0" dirty="0" smtClean="0">
                <a:ln>
                  <a:noFill/>
                </a:ln>
                <a:solidFill>
                  <a:srgbClr val="5A0505"/>
                </a:solidFill>
                <a:effectLst/>
                <a:latin typeface="+mn-ea"/>
                <a:cs typeface="ＭＳ Ｐゴシック" pitchFamily="50" charset="-128"/>
              </a:rPr>
              <a:t>)</a:t>
            </a:r>
            <a:r>
              <a:rPr kumimoji="1" lang="ja-JP" sz="1200" b="1" i="0" u="none" strike="noStrike" cap="none" normalizeH="0" baseline="0" dirty="0" smtClean="0">
                <a:ln>
                  <a:noFill/>
                </a:ln>
                <a:solidFill>
                  <a:srgbClr val="5A0505"/>
                </a:solidFill>
                <a:effectLst/>
                <a:latin typeface="+mn-ea"/>
                <a:cs typeface="ＭＳ Ｐゴシック" pitchFamily="50" charset="-128"/>
              </a:rPr>
              <a:t>で優占化を図ることで、常時安定した汚水処理を実現</a:t>
            </a: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ＭＳ Ｐゴシック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4919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AutoShape 10" hidden="1"/>
          <p:cNvSpPr>
            <a:spLocks noSelect="1" noChangeArrowheads="1"/>
          </p:cNvSpPr>
          <p:nvPr/>
        </p:nvSpPr>
        <p:spPr bwMode="auto">
          <a:xfrm>
            <a:off x="0" y="457200"/>
            <a:ext cx="1587500" cy="15875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_x80909080"/>
          <p:cNvSpPr>
            <a:spLocks noChangeArrowheads="1"/>
          </p:cNvSpPr>
          <p:nvPr/>
        </p:nvSpPr>
        <p:spPr bwMode="auto">
          <a:xfrm>
            <a:off x="3301708" y="3412924"/>
            <a:ext cx="355600" cy="355600"/>
          </a:xfrm>
          <a:prstGeom prst="leftArrow">
            <a:avLst>
              <a:gd name="adj1" fmla="val 49074"/>
              <a:gd name="adj2" fmla="val 23148"/>
            </a:avLst>
          </a:prstGeom>
          <a:solidFill>
            <a:srgbClr val="CDDCE8"/>
          </a:solidFill>
          <a:ln w="9525">
            <a:solidFill>
              <a:srgbClr val="59595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15" name="AutoShape 13" hidden="1"/>
          <p:cNvSpPr>
            <a:spLocks noSelect="1" noChangeArrowheads="1"/>
          </p:cNvSpPr>
          <p:nvPr/>
        </p:nvSpPr>
        <p:spPr bwMode="auto">
          <a:xfrm>
            <a:off x="0" y="457200"/>
            <a:ext cx="1587500" cy="15875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_x80909080"/>
          <p:cNvSpPr>
            <a:spLocks noChangeArrowheads="1"/>
          </p:cNvSpPr>
          <p:nvPr/>
        </p:nvSpPr>
        <p:spPr bwMode="auto">
          <a:xfrm>
            <a:off x="4730358" y="3412924"/>
            <a:ext cx="292100" cy="355600"/>
          </a:xfrm>
          <a:prstGeom prst="rightArrow">
            <a:avLst>
              <a:gd name="adj1" fmla="val 49074"/>
              <a:gd name="adj2" fmla="val 23148"/>
            </a:avLst>
          </a:prstGeom>
          <a:solidFill>
            <a:srgbClr val="CDDCE8"/>
          </a:solidFill>
          <a:ln w="9525">
            <a:solidFill>
              <a:srgbClr val="59595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6047" y="1698305"/>
            <a:ext cx="615553" cy="41069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ja-JP" altLang="en-US" sz="2800" b="1" dirty="0" smtClean="0">
                <a:latin typeface="ＭＳ 明朝" pitchFamily="17" charset="-128"/>
                <a:ea typeface="ＭＳ 明朝" pitchFamily="17" charset="-128"/>
              </a:rPr>
              <a:t> 省エネ･コスト削減効果</a:t>
            </a:r>
            <a:endParaRPr lang="ja-JP" altLang="en-US" sz="2800" b="1" dirty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36567" y="1665788"/>
            <a:ext cx="615553" cy="33843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ja-JP" altLang="en-US" sz="2800" b="1" dirty="0">
                <a:latin typeface="ＭＳ 明朝" pitchFamily="17" charset="-128"/>
                <a:ea typeface="ＭＳ 明朝" pitchFamily="17" charset="-128"/>
              </a:rPr>
              <a:t> </a:t>
            </a:r>
            <a:r>
              <a:rPr lang="zh-TW" altLang="en-US" sz="2800" b="1" dirty="0" smtClean="0">
                <a:latin typeface="ＭＳ 明朝" pitchFamily="17" charset="-128"/>
                <a:ea typeface="ＭＳ 明朝" pitchFamily="17" charset="-128"/>
              </a:rPr>
              <a:t>環 境 改 善 効 果</a:t>
            </a:r>
            <a:endParaRPr lang="zh-TW" altLang="en-US" sz="2800" b="1" dirty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28016" y="1767721"/>
            <a:ext cx="2088232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汚泥処分費</a:t>
            </a:r>
          </a:p>
          <a:p>
            <a:r>
              <a:rPr lang="ja-JP" altLang="en-US" b="1" dirty="0" smtClean="0"/>
              <a:t>最大</a:t>
            </a:r>
            <a:r>
              <a:rPr lang="en-US" altLang="ja-JP" b="1" dirty="0">
                <a:latin typeface="+mn-ea"/>
              </a:rPr>
              <a:t>30</a:t>
            </a:r>
            <a:r>
              <a:rPr lang="en-US" altLang="ja-JP" b="1" dirty="0">
                <a:latin typeface="Arial" pitchFamily="34" charset="0"/>
                <a:ea typeface="ＭＳ ゴシック" pitchFamily="49" charset="-128"/>
              </a:rPr>
              <a:t>%</a:t>
            </a:r>
            <a:r>
              <a:rPr lang="ja-JP" altLang="en-US" b="1" dirty="0" smtClean="0"/>
              <a:t>カット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43608" y="2597917"/>
            <a:ext cx="2088232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電気代</a:t>
            </a:r>
          </a:p>
          <a:p>
            <a:r>
              <a:rPr lang="ja-JP" altLang="en-US" b="1" dirty="0" smtClean="0"/>
              <a:t>最大４０％カット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43608" y="3399192"/>
            <a:ext cx="1482764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薬品代削減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69740" y="3961286"/>
            <a:ext cx="208823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処理能力アップ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69740" y="4622705"/>
            <a:ext cx="208823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安価な導入コスト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73012" y="5301208"/>
            <a:ext cx="2088232" cy="369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簡単な維持管理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67827" y="1767721"/>
            <a:ext cx="1440160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悪臭除去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767827" y="2435544"/>
            <a:ext cx="208823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窒素･リン除去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767827" y="3141598"/>
            <a:ext cx="2952328" cy="92333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水質規制対策</a:t>
            </a:r>
          </a:p>
          <a:p>
            <a:r>
              <a:rPr lang="ja-JP" altLang="en-US" b="1" dirty="0" smtClean="0"/>
              <a:t>負荷や温度変化に強く</a:t>
            </a:r>
          </a:p>
          <a:p>
            <a:r>
              <a:rPr lang="ja-JP" altLang="en-US" b="1" dirty="0" smtClean="0"/>
              <a:t>安定した汚水処理を実現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67827" y="4345706"/>
            <a:ext cx="2088232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脱水汚泥は</a:t>
            </a:r>
          </a:p>
          <a:p>
            <a:r>
              <a:rPr lang="ja-JP" altLang="en-US" b="1" dirty="0" smtClean="0"/>
              <a:t>堆肥として最適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232910" y="6206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ja-JP" dirty="0"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  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90577" y="1988840"/>
            <a:ext cx="830997" cy="3082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ja-JP" altLang="ja-JP" b="1" dirty="0" smtClean="0">
                <a:solidFill>
                  <a:srgbClr val="F11212"/>
                </a:solidFill>
                <a:latin typeface="ＤＦＧ新細丸ゴシック体"/>
                <a:ea typeface="ＭＳ Ｐゴシック" pitchFamily="50" charset="-128"/>
                <a:cs typeface="ＭＳ Ｐゴシック" pitchFamily="50" charset="-128"/>
              </a:rPr>
              <a:t>新バイオシステム</a:t>
            </a:r>
            <a:endParaRPr lang="ja-JP" altLang="en-US" b="1" dirty="0" smtClean="0">
              <a:solidFill>
                <a:srgbClr val="F11212"/>
              </a:solidFill>
              <a:latin typeface="ＤＦＧ新細丸ゴシック体"/>
              <a:ea typeface="ＭＳ Ｐゴシック" pitchFamily="50" charset="-128"/>
              <a:cs typeface="ＭＳ Ｐゴシック" pitchFamily="50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ja-JP" altLang="ja-JP" sz="600" b="1" dirty="0" smtClean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ja-JP" b="1" dirty="0" smtClean="0">
                <a:solidFill>
                  <a:srgbClr val="F11212"/>
                </a:solidFill>
                <a:latin typeface="ＤＦＧ新細丸ゴシック体"/>
                <a:ea typeface="ＭＳ Ｐゴシック" pitchFamily="50" charset="-128"/>
                <a:cs typeface="ＭＳ Ｐゴシック" pitchFamily="50" charset="-128"/>
              </a:rPr>
              <a:t>有用微生物（ＢＢＳ混合菌）</a:t>
            </a:r>
            <a:endParaRPr lang="ja-JP" altLang="ja-JP" sz="600" b="1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663823" y="1475259"/>
            <a:ext cx="1" cy="21352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>
            <a:off x="663824" y="1484784"/>
            <a:ext cx="263788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3301708" y="1475258"/>
            <a:ext cx="0" cy="45432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H="1">
            <a:off x="663824" y="6010049"/>
            <a:ext cx="263788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663824" y="5814789"/>
            <a:ext cx="0" cy="20478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8811984" y="1475259"/>
            <a:ext cx="0" cy="45432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>
            <a:off x="5345146" y="1475453"/>
            <a:ext cx="1" cy="1800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H="1">
            <a:off x="5346754" y="5056609"/>
            <a:ext cx="8424" cy="9576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5344343" y="6010049"/>
            <a:ext cx="345680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5355178" y="1489151"/>
            <a:ext cx="345680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4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3640" y="133350"/>
            <a:ext cx="8229600" cy="952500"/>
          </a:xfrm>
        </p:spPr>
        <p:txBody>
          <a:bodyPr>
            <a:noAutofit/>
          </a:bodyPr>
          <a:lstStyle/>
          <a:p>
            <a:r>
              <a:rPr lang="en-US" altLang="ja-JP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5.</a:t>
            </a: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　実証例</a:t>
            </a:r>
            <a:r>
              <a:rPr lang="ja-JP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１　無機･有機混合廃水</a:t>
            </a: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処理</a:t>
            </a:r>
            <a:r>
              <a:rPr lang="en-US" altLang="ja-JP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en-US" altLang="ja-JP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ja-JP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　 </a:t>
            </a: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   バイオシステム</a:t>
            </a:r>
            <a:r>
              <a:rPr lang="en-US" altLang="ja-JP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(</a:t>
            </a: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茨城県</a:t>
            </a:r>
            <a:r>
              <a:rPr lang="ja-JP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顔料系</a:t>
            </a: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廃水</a:t>
            </a:r>
            <a:r>
              <a:rPr lang="en-US" altLang="ja-JP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)</a:t>
            </a: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(</a:t>
            </a: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既設改善</a:t>
            </a: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)</a:t>
            </a:r>
            <a:endParaRPr kumimoji="1" lang="ja-JP" alt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119220"/>
              </p:ext>
            </p:extLst>
          </p:nvPr>
        </p:nvGraphicFramePr>
        <p:xfrm>
          <a:off x="323528" y="1302146"/>
          <a:ext cx="5057648" cy="1046734"/>
        </p:xfrm>
        <a:graphic>
          <a:graphicData uri="http://schemas.openxmlformats.org/drawingml/2006/table">
            <a:tbl>
              <a:tblPr/>
              <a:tblGrid>
                <a:gridCol w="1769999"/>
                <a:gridCol w="3287649"/>
              </a:tblGrid>
              <a:tr h="288032">
                <a:tc>
                  <a:txBody>
                    <a:bodyPr/>
                    <a:lstStyle/>
                    <a:p>
                      <a:r>
                        <a:rPr lang="ja-JP" alt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日排水量</a:t>
                      </a: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600m</a:t>
                      </a:r>
                      <a:r>
                        <a:rPr lang="en-US" sz="1600" b="1" baseline="30000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3</a:t>
                      </a:r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/</a:t>
                      </a:r>
                      <a:r>
                        <a:rPr lang="ja-JP" alt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日</a:t>
                      </a: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zh-TW" alt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廃水処理時間</a:t>
                      </a: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24Hr</a:t>
                      </a: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174"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平均処理水量</a:t>
                      </a: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600m</a:t>
                      </a:r>
                      <a:r>
                        <a:rPr lang="en-US" sz="1600" b="1" baseline="30000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3</a:t>
                      </a:r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/</a:t>
                      </a:r>
                      <a:r>
                        <a:rPr lang="ja-JP" alt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日</a:t>
                      </a:r>
                      <a:r>
                        <a:rPr lang="en-US" altLang="ja-JP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÷24</a:t>
                      </a:r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Hr＝25m</a:t>
                      </a:r>
                      <a:r>
                        <a:rPr lang="en-US" sz="1600" b="1" baseline="30000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3</a:t>
                      </a:r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/</a:t>
                      </a:r>
                      <a:r>
                        <a:rPr lang="en-US" sz="1600" b="1" dirty="0" err="1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Hr</a:t>
                      </a:r>
                      <a:endParaRPr lang="en-US" sz="1600" b="1" dirty="0">
                        <a:solidFill>
                          <a:srgbClr val="7F390F"/>
                        </a:solidFill>
                        <a:effectLst/>
                        <a:latin typeface="Arial" pitchFamily="34" charset="0"/>
                        <a:ea typeface="ＭＳ ゴシック" pitchFamily="49" charset="-128"/>
                      </a:endParaRP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9" name="Rectangle 2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277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281" name="Rectangle 3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285" name="Rectangle 3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287" name="Rectangle 4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293" name="Rectangle 47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294" name="Rectangle 49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2" name="Rectangle 53"/>
          <p:cNvSpPr>
            <a:spLocks noChangeArrowheads="1"/>
          </p:cNvSpPr>
          <p:nvPr/>
        </p:nvSpPr>
        <p:spPr bwMode="auto">
          <a:xfrm>
            <a:off x="408983" y="59185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3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4" name="Rectangle 5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6" name="Rectangle 5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8" name="Rectangle 6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0" name="Rectangle 6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302990" y="2420888"/>
            <a:ext cx="8420987" cy="4010927"/>
            <a:chOff x="302990" y="2288659"/>
            <a:chExt cx="8420987" cy="4010927"/>
          </a:xfrm>
        </p:grpSpPr>
        <p:pic>
          <p:nvPicPr>
            <p:cNvPr id="29" name="_x58108056" descr="cif0001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238" y="2288659"/>
              <a:ext cx="1587500" cy="5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8" name="_x58372808" descr="cif000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854" y="2288659"/>
              <a:ext cx="1384300" cy="70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0" name="_x58372808" descr="cif000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852" y="5777148"/>
              <a:ext cx="1384300" cy="52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2" name="_x58372808" descr="cif000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488" y="5795530"/>
              <a:ext cx="1384300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_x58372728"/>
            <p:cNvSpPr>
              <a:spLocks noChangeArrowheads="1"/>
            </p:cNvSpPr>
            <p:nvPr/>
          </p:nvSpPr>
          <p:spPr bwMode="auto">
            <a:xfrm>
              <a:off x="1453406" y="5420963"/>
              <a:ext cx="1578372" cy="241300"/>
            </a:xfrm>
            <a:prstGeom prst="rect">
              <a:avLst/>
            </a:prstGeom>
            <a:solidFill>
              <a:srgbClr val="E0E5FA"/>
            </a:solidFill>
            <a:ln w="25400">
              <a:solidFill>
                <a:srgbClr val="88A1E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GP明朝E" pitchFamily="18" charset="-128"/>
                  <a:ea typeface="HGP明朝E" pitchFamily="18" charset="-128"/>
                  <a:cs typeface="ＭＳ Ｐゴシック" pitchFamily="50" charset="-128"/>
                </a:rPr>
                <a:t>脱水ケーキ搬出処分</a:t>
              </a:r>
              <a:endParaRPr kumimoji="1" lang="ja-JP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GP明朝E" pitchFamily="18" charset="-128"/>
                <a:ea typeface="HGP明朝E" pitchFamily="18" charset="-128"/>
                <a:cs typeface="ＭＳ Ｐゴシック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57200" y="2357993"/>
              <a:ext cx="1346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処理フロー</a:t>
              </a:r>
              <a:endParaRPr lang="ja-JP" altLang="en-US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3738784" y="2316946"/>
              <a:ext cx="13128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600" b="1" dirty="0">
                  <a:solidFill>
                    <a:srgbClr val="FF0000"/>
                  </a:solidFill>
                  <a:latin typeface="HGP明朝E" pitchFamily="18" charset="-128"/>
                  <a:ea typeface="HGP明朝E" pitchFamily="18" charset="-128"/>
                </a:rPr>
                <a:t>活性剤</a:t>
              </a:r>
              <a:endParaRPr lang="ja-JP" altLang="en-US" sz="1600" dirty="0" smtClean="0">
                <a:solidFill>
                  <a:srgbClr val="FF00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  <a:p>
              <a:pPr algn="ctr"/>
              <a:r>
                <a:rPr lang="ja-JP" altLang="en-US" sz="1600" b="1" dirty="0" smtClean="0">
                  <a:solidFill>
                    <a:srgbClr val="FF0000"/>
                  </a:solidFill>
                  <a:latin typeface="HGP明朝E" pitchFamily="18" charset="-128"/>
                  <a:ea typeface="HGP明朝E" pitchFamily="18" charset="-128"/>
                </a:rPr>
                <a:t>ﾊﾟﾜｰｱｯﾌﾟ</a:t>
              </a:r>
              <a:endParaRPr lang="en-US" altLang="ja-JP" sz="1600" dirty="0">
                <a:solidFill>
                  <a:srgbClr val="FF00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62000" y="3571612"/>
              <a:ext cx="38715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原水流入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593801" y="3472718"/>
              <a:ext cx="34067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原水ピット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2417179" y="3475393"/>
              <a:ext cx="35041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スクリ｜ン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3300360" y="3624742"/>
              <a:ext cx="40149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調整槽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4157703" y="3648016"/>
              <a:ext cx="4428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反応</a:t>
              </a:r>
              <a:r>
                <a:rPr lang="ja-JP" altLang="en-US" sz="16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槽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1264" name="正方形/長方形 11263"/>
            <p:cNvSpPr/>
            <p:nvPr/>
          </p:nvSpPr>
          <p:spPr>
            <a:xfrm>
              <a:off x="5017614" y="3624718"/>
              <a:ext cx="30920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沈殿槽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1265" name="正方形/長方形 11264"/>
            <p:cNvSpPr/>
            <p:nvPr/>
          </p:nvSpPr>
          <p:spPr>
            <a:xfrm>
              <a:off x="5871913" y="3571612"/>
              <a:ext cx="34236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凝集沈殿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1267" name="正方形/長方形 11266"/>
            <p:cNvSpPr/>
            <p:nvPr/>
          </p:nvSpPr>
          <p:spPr>
            <a:xfrm>
              <a:off x="6680462" y="3647720"/>
              <a:ext cx="3532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砂濾過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1269" name="正方形/長方形 11268"/>
            <p:cNvSpPr/>
            <p:nvPr/>
          </p:nvSpPr>
          <p:spPr>
            <a:xfrm>
              <a:off x="7432142" y="3648084"/>
              <a:ext cx="4366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活性炭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1271" name="正方形/長方形 11270"/>
            <p:cNvSpPr/>
            <p:nvPr/>
          </p:nvSpPr>
          <p:spPr>
            <a:xfrm>
              <a:off x="8305411" y="3571612"/>
              <a:ext cx="38839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放</a:t>
              </a:r>
            </a:p>
            <a:p>
              <a:endParaRPr lang="ja-JP" altLang="en-US" sz="1600" b="1" dirty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endParaRPr>
            </a:p>
            <a:p>
              <a:endParaRPr lang="ja-JP" altLang="en-US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endParaRPr>
            </a:p>
            <a:p>
              <a:r>
                <a:rPr lang="ja-JP" altLang="en-US" sz="16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流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1273" name="正方形/長方形 11272"/>
            <p:cNvSpPr/>
            <p:nvPr/>
          </p:nvSpPr>
          <p:spPr>
            <a:xfrm>
              <a:off x="1801605" y="5862892"/>
              <a:ext cx="8819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/>
                <a:t>脱水機</a:t>
              </a:r>
              <a:endParaRPr lang="ja-JP" altLang="en-US" dirty="0">
                <a:effectLst/>
              </a:endParaRPr>
            </a:p>
          </p:txBody>
        </p:sp>
        <p:sp>
          <p:nvSpPr>
            <p:cNvPr id="11275" name="正方形/長方形 11274"/>
            <p:cNvSpPr/>
            <p:nvPr/>
          </p:nvSpPr>
          <p:spPr>
            <a:xfrm>
              <a:off x="4353015" y="5853701"/>
              <a:ext cx="8819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/>
                <a:t>汚泥槽</a:t>
              </a:r>
              <a:endParaRPr lang="ja-JP" altLang="en-US" dirty="0">
                <a:effectLst/>
              </a:endParaRPr>
            </a:p>
          </p:txBody>
        </p:sp>
        <p:sp>
          <p:nvSpPr>
            <p:cNvPr id="11279" name="_x58374008"/>
            <p:cNvSpPr>
              <a:spLocks noChangeShapeType="1"/>
            </p:cNvSpPr>
            <p:nvPr/>
          </p:nvSpPr>
          <p:spPr bwMode="auto">
            <a:xfrm>
              <a:off x="5720771" y="5024271"/>
              <a:ext cx="2309927" cy="0"/>
            </a:xfrm>
            <a:prstGeom prst="line">
              <a:avLst/>
            </a:prstGeom>
            <a:noFill/>
            <a:ln w="50800">
              <a:solidFill>
                <a:srgbClr val="C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_x58374008"/>
            <p:cNvSpPr>
              <a:spLocks noChangeShapeType="1"/>
            </p:cNvSpPr>
            <p:nvPr/>
          </p:nvSpPr>
          <p:spPr bwMode="auto">
            <a:xfrm flipV="1">
              <a:off x="8025332" y="2993509"/>
              <a:ext cx="0" cy="2030762"/>
            </a:xfrm>
            <a:prstGeom prst="line">
              <a:avLst/>
            </a:prstGeom>
            <a:noFill/>
            <a:ln w="50800">
              <a:solidFill>
                <a:srgbClr val="C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_x58374008"/>
            <p:cNvSpPr>
              <a:spLocks noChangeShapeType="1"/>
            </p:cNvSpPr>
            <p:nvPr/>
          </p:nvSpPr>
          <p:spPr bwMode="auto">
            <a:xfrm flipV="1">
              <a:off x="5717309" y="3021195"/>
              <a:ext cx="0" cy="200307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_x58374008"/>
            <p:cNvSpPr>
              <a:spLocks noChangeShapeType="1"/>
            </p:cNvSpPr>
            <p:nvPr/>
          </p:nvSpPr>
          <p:spPr bwMode="auto">
            <a:xfrm>
              <a:off x="5717309" y="3033811"/>
              <a:ext cx="2309927" cy="0"/>
            </a:xfrm>
            <a:prstGeom prst="line">
              <a:avLst/>
            </a:prstGeom>
            <a:noFill/>
            <a:ln w="50800">
              <a:solidFill>
                <a:srgbClr val="C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83" name="_x58374008"/>
            <p:cNvSpPr>
              <a:spLocks noChangeArrowheads="1"/>
            </p:cNvSpPr>
            <p:nvPr/>
          </p:nvSpPr>
          <p:spPr bwMode="auto">
            <a:xfrm>
              <a:off x="5675061" y="2402959"/>
              <a:ext cx="2394421" cy="393700"/>
            </a:xfrm>
            <a:prstGeom prst="rect">
              <a:avLst/>
            </a:prstGeom>
            <a:solidFill>
              <a:srgbClr val="E0E5FA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GP明朝E" pitchFamily="18" charset="-128"/>
                  <a:ea typeface="HGP明朝E" pitchFamily="18" charset="-128"/>
                  <a:cs typeface="ＭＳ Ｐゴシック" pitchFamily="50" charset="-128"/>
                </a:rPr>
                <a:t>薬注処理がほとんど不要となる</a:t>
              </a:r>
              <a:endParaRPr kumimoji="1" lang="ja-JP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GP明朝E" pitchFamily="18" charset="-128"/>
                <a:ea typeface="HGP明朝E" pitchFamily="18" charset="-128"/>
                <a:cs typeface="ＭＳ Ｐゴシック" pitchFamily="50" charset="-128"/>
              </a:endParaRPr>
            </a:p>
          </p:txBody>
        </p:sp>
        <p:pic>
          <p:nvPicPr>
            <p:cNvPr id="11302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779" y="3190571"/>
              <a:ext cx="4064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4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973" y="3190571"/>
              <a:ext cx="4064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6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727" y="3190571"/>
              <a:ext cx="4064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8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583" y="3190571"/>
              <a:ext cx="4064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10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590" y="3190571"/>
              <a:ext cx="4064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12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4062" y="3190571"/>
              <a:ext cx="378171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14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108" y="3190571"/>
              <a:ext cx="373538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16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8839" y="3190571"/>
              <a:ext cx="4064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18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655" y="3190571"/>
              <a:ext cx="4064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_x58374008"/>
            <p:cNvSpPr>
              <a:spLocks noChangeShapeType="1"/>
            </p:cNvSpPr>
            <p:nvPr/>
          </p:nvSpPr>
          <p:spPr bwMode="auto">
            <a:xfrm>
              <a:off x="4355976" y="5440013"/>
              <a:ext cx="856800" cy="0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_x58374008"/>
            <p:cNvSpPr>
              <a:spLocks noChangeShapeType="1"/>
            </p:cNvSpPr>
            <p:nvPr/>
          </p:nvSpPr>
          <p:spPr bwMode="auto">
            <a:xfrm flipV="1">
              <a:off x="5203523" y="4907486"/>
              <a:ext cx="4660" cy="540000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_x58374008"/>
            <p:cNvSpPr>
              <a:spLocks noChangeShapeType="1"/>
            </p:cNvSpPr>
            <p:nvPr/>
          </p:nvSpPr>
          <p:spPr bwMode="auto">
            <a:xfrm flipV="1">
              <a:off x="4365501" y="4917574"/>
              <a:ext cx="0" cy="540000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_x58374008"/>
            <p:cNvSpPr>
              <a:spLocks noChangeShapeType="1"/>
            </p:cNvSpPr>
            <p:nvPr/>
          </p:nvSpPr>
          <p:spPr bwMode="auto">
            <a:xfrm flipH="1" flipV="1">
              <a:off x="2914674" y="6047558"/>
              <a:ext cx="1188000" cy="10342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_x58374008"/>
            <p:cNvSpPr>
              <a:spLocks noChangeShapeType="1"/>
            </p:cNvSpPr>
            <p:nvPr/>
          </p:nvSpPr>
          <p:spPr bwMode="auto">
            <a:xfrm>
              <a:off x="4788024" y="5435911"/>
              <a:ext cx="0" cy="341237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フローチャート : 定義済み処理 87"/>
            <p:cNvSpPr/>
            <p:nvPr/>
          </p:nvSpPr>
          <p:spPr>
            <a:xfrm>
              <a:off x="5812135" y="3230244"/>
              <a:ext cx="461927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ローチャート : 定義済み処理 88"/>
            <p:cNvSpPr/>
            <p:nvPr/>
          </p:nvSpPr>
          <p:spPr>
            <a:xfrm>
              <a:off x="4994958" y="3230540"/>
              <a:ext cx="401632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フローチャート : 定義済み処理 89"/>
            <p:cNvSpPr/>
            <p:nvPr/>
          </p:nvSpPr>
          <p:spPr>
            <a:xfrm>
              <a:off x="6652233" y="3230540"/>
              <a:ext cx="397738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フローチャート : 定義済み処理 90"/>
            <p:cNvSpPr/>
            <p:nvPr/>
          </p:nvSpPr>
          <p:spPr>
            <a:xfrm>
              <a:off x="7425646" y="3218782"/>
              <a:ext cx="413360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フローチャート : 定義済み処理 91"/>
            <p:cNvSpPr/>
            <p:nvPr/>
          </p:nvSpPr>
          <p:spPr>
            <a:xfrm>
              <a:off x="8275239" y="3207266"/>
              <a:ext cx="448738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ローチャート : 定義済み処理 93"/>
            <p:cNvSpPr/>
            <p:nvPr/>
          </p:nvSpPr>
          <p:spPr>
            <a:xfrm>
              <a:off x="4139952" y="3232574"/>
              <a:ext cx="432285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フローチャート : 定義済み処理 94"/>
            <p:cNvSpPr/>
            <p:nvPr/>
          </p:nvSpPr>
          <p:spPr>
            <a:xfrm>
              <a:off x="3279490" y="3242799"/>
              <a:ext cx="443237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ローチャート : 定義済み処理 95"/>
            <p:cNvSpPr/>
            <p:nvPr/>
          </p:nvSpPr>
          <p:spPr>
            <a:xfrm>
              <a:off x="2417179" y="3250370"/>
              <a:ext cx="428794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ローチャート : 定義済み処理 96"/>
            <p:cNvSpPr/>
            <p:nvPr/>
          </p:nvSpPr>
          <p:spPr>
            <a:xfrm>
              <a:off x="1555055" y="3246334"/>
              <a:ext cx="440718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ローチャート : 定義済み処理 97"/>
            <p:cNvSpPr/>
            <p:nvPr/>
          </p:nvSpPr>
          <p:spPr>
            <a:xfrm>
              <a:off x="751377" y="3242799"/>
              <a:ext cx="397278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9" name="_x58374808" descr="cif0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90" y="3190571"/>
              <a:ext cx="4064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_x58374808"/>
            <p:cNvSpPr>
              <a:spLocks noChangeShapeType="1"/>
            </p:cNvSpPr>
            <p:nvPr/>
          </p:nvSpPr>
          <p:spPr bwMode="auto">
            <a:xfrm>
              <a:off x="4353035" y="2983984"/>
              <a:ext cx="0" cy="269672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5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3676" y="21054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　</a:t>
            </a:r>
            <a:r>
              <a:rPr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導入結果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268760"/>
            <a:ext cx="868680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3000" dirty="0">
                <a:latin typeface="Arial" pitchFamily="34" charset="0"/>
                <a:ea typeface="ＭＳ ゴシック" pitchFamily="49" charset="-128"/>
              </a:rPr>
              <a:t> </a:t>
            </a:r>
            <a:r>
              <a:rPr lang="ja-JP" altLang="en-US" sz="3000" dirty="0" smtClean="0">
                <a:latin typeface="Arial" pitchFamily="34" charset="0"/>
                <a:ea typeface="ＭＳ ゴシック" pitchFamily="49" charset="-128"/>
              </a:rPr>
              <a:t>   </a:t>
            </a:r>
            <a:r>
              <a:rPr lang="ja-JP" altLang="en-US" sz="3000" b="1" dirty="0" smtClean="0">
                <a:latin typeface="Arial" pitchFamily="34" charset="0"/>
                <a:ea typeface="ＭＳ ゴシック" pitchFamily="49" charset="-128"/>
              </a:rPr>
              <a:t>既設設備</a:t>
            </a:r>
            <a:r>
              <a:rPr lang="en-US" altLang="ja-JP" sz="3000" b="1" dirty="0" smtClean="0">
                <a:latin typeface="Arial" pitchFamily="34" charset="0"/>
                <a:ea typeface="ＭＳ ゴシック" pitchFamily="49" charset="-128"/>
              </a:rPr>
              <a:t>(</a:t>
            </a:r>
            <a:r>
              <a:rPr lang="ja-JP" altLang="en-US" sz="3000" b="1" dirty="0" smtClean="0">
                <a:latin typeface="Arial" pitchFamily="34" charset="0"/>
                <a:ea typeface="ＭＳ ゴシック" pitchFamily="49" charset="-128"/>
              </a:rPr>
              <a:t>標準</a:t>
            </a:r>
            <a:r>
              <a:rPr lang="ja-JP" altLang="en-US" sz="3000" b="1" dirty="0">
                <a:latin typeface="Arial" pitchFamily="34" charset="0"/>
                <a:ea typeface="ＭＳ ゴシック" pitchFamily="49" charset="-128"/>
              </a:rPr>
              <a:t>活性</a:t>
            </a:r>
            <a:r>
              <a:rPr lang="ja-JP" altLang="en-US" sz="3000" b="1" dirty="0" smtClean="0">
                <a:latin typeface="Arial" pitchFamily="34" charset="0"/>
                <a:ea typeface="ＭＳ ゴシック" pitchFamily="49" charset="-128"/>
              </a:rPr>
              <a:t>汚泥法</a:t>
            </a:r>
            <a:r>
              <a:rPr lang="en-US" altLang="ja-JP" sz="3000" b="1" dirty="0" smtClean="0">
                <a:latin typeface="Arial" pitchFamily="34" charset="0"/>
                <a:ea typeface="ＭＳ ゴシック" pitchFamily="49" charset="-128"/>
              </a:rPr>
              <a:t>)</a:t>
            </a:r>
            <a:r>
              <a:rPr lang="ja-JP" altLang="en-US" sz="3000" b="1" dirty="0" smtClean="0">
                <a:latin typeface="Arial" pitchFamily="34" charset="0"/>
                <a:ea typeface="ＭＳ ゴシック" pitchFamily="49" charset="-128"/>
              </a:rPr>
              <a:t>の</a:t>
            </a:r>
            <a:r>
              <a:rPr lang="ja-JP" altLang="en-US" sz="3000" b="1" dirty="0">
                <a:latin typeface="Arial" pitchFamily="34" charset="0"/>
                <a:ea typeface="ＭＳ ゴシック" pitchFamily="49" charset="-128"/>
              </a:rPr>
              <a:t>改造･改築</a:t>
            </a:r>
          </a:p>
          <a:p>
            <a:pPr marL="0" indent="0">
              <a:buNone/>
            </a:pPr>
            <a:r>
              <a:rPr lang="ja-JP" altLang="en-US" sz="3000" b="1" dirty="0" smtClean="0">
                <a:latin typeface="Arial" pitchFamily="34" charset="0"/>
                <a:ea typeface="ＭＳ ゴシック" pitchFamily="49" charset="-128"/>
              </a:rPr>
              <a:t>　を</a:t>
            </a:r>
            <a:r>
              <a:rPr lang="ja-JP" altLang="en-US" sz="3000" b="1" dirty="0">
                <a:latin typeface="Arial" pitchFamily="34" charset="0"/>
                <a:ea typeface="ＭＳ ゴシック" pitchFamily="49" charset="-128"/>
              </a:rPr>
              <a:t>せず、有用微生物を優占化させ、</a:t>
            </a:r>
          </a:p>
          <a:p>
            <a:pPr marL="0" indent="0">
              <a:buNone/>
            </a:pPr>
            <a:r>
              <a:rPr lang="ja-JP" altLang="en-US" sz="3000" b="1" dirty="0" smtClean="0">
                <a:latin typeface="Arial" pitchFamily="34" charset="0"/>
                <a:ea typeface="ＭＳ ゴシック" pitchFamily="49" charset="-128"/>
              </a:rPr>
              <a:t>　運転</a:t>
            </a:r>
            <a:r>
              <a:rPr lang="ja-JP" altLang="en-US" sz="3000" b="1" dirty="0">
                <a:latin typeface="Arial" pitchFamily="34" charset="0"/>
                <a:ea typeface="ＭＳ ゴシック" pitchFamily="49" charset="-128"/>
              </a:rPr>
              <a:t>調整により</a:t>
            </a:r>
            <a:r>
              <a:rPr lang="ja-JP" altLang="en-US" sz="3000" b="1" dirty="0" smtClean="0">
                <a:latin typeface="Arial" pitchFamily="34" charset="0"/>
                <a:ea typeface="ＭＳ ゴシック" pitchFamily="49" charset="-128"/>
              </a:rPr>
              <a:t>、</a:t>
            </a:r>
          </a:p>
          <a:p>
            <a:endParaRPr lang="ja-JP" altLang="en-US" sz="3000" b="1" dirty="0">
              <a:latin typeface="Arial" pitchFamily="34" charset="0"/>
              <a:ea typeface="ＭＳ ゴシック" pitchFamily="49" charset="-128"/>
            </a:endParaRPr>
          </a:p>
          <a:p>
            <a:pPr marL="0" indent="0">
              <a:buNone/>
            </a:pPr>
            <a:r>
              <a:rPr lang="ja-JP" altLang="en-US" sz="3000" b="1" dirty="0" smtClean="0">
                <a:latin typeface="Arial" pitchFamily="34" charset="0"/>
                <a:ea typeface="ＭＳ ゴシック" pitchFamily="49" charset="-128"/>
              </a:rPr>
              <a:t>　</a:t>
            </a:r>
            <a:endParaRPr lang="en-US" altLang="ja-JP" sz="3000" b="1" dirty="0" smtClean="0">
              <a:latin typeface="Arial" pitchFamily="34" charset="0"/>
              <a:ea typeface="ＭＳ ゴシック" pitchFamily="49" charset="-128"/>
            </a:endParaRPr>
          </a:p>
          <a:p>
            <a:pPr marL="0" indent="0">
              <a:buNone/>
            </a:pPr>
            <a:r>
              <a:rPr lang="en-US" altLang="ja-JP" sz="3000" b="1" dirty="0">
                <a:latin typeface="Arial" pitchFamily="34" charset="0"/>
                <a:ea typeface="ＭＳ ゴシック" pitchFamily="49" charset="-128"/>
              </a:rPr>
              <a:t> </a:t>
            </a:r>
            <a:r>
              <a:rPr lang="en-US" altLang="ja-JP" sz="3000" b="1" dirty="0" smtClean="0">
                <a:latin typeface="Arial" pitchFamily="34" charset="0"/>
                <a:ea typeface="ＭＳ ゴシック" pitchFamily="49" charset="-128"/>
              </a:rPr>
              <a:t>  </a:t>
            </a:r>
            <a:r>
              <a:rPr lang="ja-JP" altLang="en-US" sz="3000" b="1" dirty="0" smtClean="0">
                <a:latin typeface="Arial" pitchFamily="34" charset="0"/>
                <a:ea typeface="ＭＳ ゴシック" pitchFamily="49" charset="-128"/>
              </a:rPr>
              <a:t>　</a:t>
            </a:r>
            <a:r>
              <a:rPr lang="en-US" altLang="ja-JP" sz="3200" b="1" dirty="0" smtClean="0">
                <a:latin typeface="Arial" pitchFamily="34" charset="0"/>
                <a:ea typeface="ＭＳ ゴシック" pitchFamily="49" charset="-128"/>
              </a:rPr>
              <a:t>1</a:t>
            </a:r>
            <a:r>
              <a:rPr lang="en-US" altLang="ja-JP" sz="3200" b="1" dirty="0">
                <a:latin typeface="Arial" pitchFamily="34" charset="0"/>
                <a:ea typeface="ＭＳ ゴシック" pitchFamily="49" charset="-128"/>
              </a:rPr>
              <a:t>.</a:t>
            </a:r>
            <a:r>
              <a:rPr lang="ja-JP" altLang="en-US" sz="3200" b="1" dirty="0">
                <a:latin typeface="Arial" pitchFamily="34" charset="0"/>
                <a:ea typeface="ＭＳ ゴシック" pitchFamily="49" charset="-128"/>
              </a:rPr>
              <a:t>悪臭除去</a:t>
            </a:r>
          </a:p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ゴシック" pitchFamily="49" charset="-128"/>
              </a:rPr>
              <a:t>　</a:t>
            </a:r>
            <a:r>
              <a:rPr lang="ja-JP" altLang="en-US" sz="3200" b="1" dirty="0">
                <a:latin typeface="Arial" pitchFamily="34" charset="0"/>
                <a:ea typeface="ＭＳ ゴシック" pitchFamily="49" charset="-128"/>
              </a:rPr>
              <a:t> </a:t>
            </a:r>
            <a:r>
              <a:rPr lang="ja-JP" altLang="en-US" sz="3200" b="1" dirty="0" smtClean="0">
                <a:latin typeface="Arial" pitchFamily="34" charset="0"/>
                <a:ea typeface="ＭＳ ゴシック" pitchFamily="49" charset="-128"/>
              </a:rPr>
              <a:t>  </a:t>
            </a:r>
            <a:r>
              <a:rPr lang="en-US" altLang="ja-JP" sz="3200" b="1" dirty="0" smtClean="0">
                <a:latin typeface="Arial" pitchFamily="34" charset="0"/>
                <a:ea typeface="ＭＳ ゴシック" pitchFamily="49" charset="-128"/>
              </a:rPr>
              <a:t>2</a:t>
            </a:r>
            <a:r>
              <a:rPr lang="en-US" altLang="ja-JP" sz="3200" b="1" dirty="0">
                <a:latin typeface="Arial" pitchFamily="34" charset="0"/>
                <a:ea typeface="ＭＳ ゴシック" pitchFamily="49" charset="-128"/>
              </a:rPr>
              <a:t>.</a:t>
            </a:r>
            <a:r>
              <a:rPr lang="ja-JP" altLang="en-US" sz="3200" b="1" dirty="0">
                <a:latin typeface="Arial" pitchFamily="34" charset="0"/>
                <a:ea typeface="ＭＳ ゴシック" pitchFamily="49" charset="-128"/>
              </a:rPr>
              <a:t>脱窒･脱リン</a:t>
            </a:r>
          </a:p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ゴシック" pitchFamily="49" charset="-128"/>
              </a:rPr>
              <a:t>　   </a:t>
            </a:r>
            <a:r>
              <a:rPr lang="en-US" altLang="ja-JP" sz="3200" b="1" dirty="0" smtClean="0">
                <a:latin typeface="Arial" pitchFamily="34" charset="0"/>
                <a:ea typeface="ＭＳ ゴシック" pitchFamily="49" charset="-128"/>
              </a:rPr>
              <a:t>3.</a:t>
            </a:r>
            <a:r>
              <a:rPr lang="ja-JP" altLang="en-US" sz="3200" b="1" dirty="0">
                <a:latin typeface="Arial" pitchFamily="34" charset="0"/>
                <a:ea typeface="ＭＳ ゴシック" pitchFamily="49" charset="-128"/>
              </a:rPr>
              <a:t>汚泥沈降性の向上</a:t>
            </a:r>
          </a:p>
          <a:p>
            <a:pPr marL="0" indent="0">
              <a:buNone/>
            </a:pPr>
            <a:r>
              <a:rPr lang="ja-JP" altLang="en-US" sz="3200" b="1" dirty="0" smtClean="0">
                <a:latin typeface="Arial" pitchFamily="34" charset="0"/>
                <a:ea typeface="ＭＳ ゴシック" pitchFamily="49" charset="-128"/>
              </a:rPr>
              <a:t>　   </a:t>
            </a:r>
            <a:r>
              <a:rPr lang="en-US" altLang="ja-JP" sz="3200" b="1" dirty="0" smtClean="0">
                <a:latin typeface="Arial" pitchFamily="34" charset="0"/>
                <a:ea typeface="ＭＳ ゴシック" pitchFamily="49" charset="-128"/>
              </a:rPr>
              <a:t>4</a:t>
            </a:r>
            <a:r>
              <a:rPr lang="en-US" altLang="ja-JP" sz="3200" b="1" dirty="0">
                <a:latin typeface="Arial" pitchFamily="34" charset="0"/>
                <a:ea typeface="ＭＳ ゴシック" pitchFamily="49" charset="-128"/>
              </a:rPr>
              <a:t>.</a:t>
            </a:r>
            <a:r>
              <a:rPr lang="ja-JP" altLang="en-US" sz="3200" b="1" dirty="0">
                <a:latin typeface="Arial" pitchFamily="34" charset="0"/>
                <a:ea typeface="ＭＳ ゴシック" pitchFamily="49" charset="-128"/>
              </a:rPr>
              <a:t>水質の安定化等、を</a:t>
            </a:r>
            <a:r>
              <a:rPr lang="ja-JP" altLang="en-US" sz="3200" b="1" dirty="0" smtClean="0">
                <a:latin typeface="Arial" pitchFamily="34" charset="0"/>
                <a:ea typeface="ＭＳ ゴシック" pitchFamily="49" charset="-128"/>
              </a:rPr>
              <a:t>実現</a:t>
            </a:r>
            <a:endParaRPr lang="ja-JP" altLang="en-US" sz="3200" b="1" dirty="0">
              <a:latin typeface="Arial" pitchFamily="34" charset="0"/>
              <a:ea typeface="ＭＳ ゴシック" pitchFamily="49" charset="-128"/>
            </a:endParaRPr>
          </a:p>
          <a:p>
            <a:pPr marL="0" indent="0">
              <a:buNone/>
            </a:pPr>
            <a:endParaRPr kumimoji="1" lang="ja-JP" altLang="en-US" sz="3000" dirty="0"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13315" name="Picture 3" descr="C:\Users\SHIN MAKOTO\AppData\Local\Microsoft\Windows\Temporary Internet Files\Content.IE5\36176RB3\MP90043885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80928"/>
            <a:ext cx="2304256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下矢印 3"/>
          <p:cNvSpPr/>
          <p:nvPr/>
        </p:nvSpPr>
        <p:spPr>
          <a:xfrm>
            <a:off x="3059832" y="3068960"/>
            <a:ext cx="1584176" cy="988132"/>
          </a:xfrm>
          <a:prstGeom prst="down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6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3310" y="228600"/>
            <a:ext cx="8402431" cy="8382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BBS</a:t>
            </a:r>
            <a:r>
              <a:rPr lang="ja-JP" alt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導入前後</a:t>
            </a:r>
            <a:r>
              <a:rPr lang="ja-JP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の放流水質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785839"/>
              </p:ext>
            </p:extLst>
          </p:nvPr>
        </p:nvGraphicFramePr>
        <p:xfrm>
          <a:off x="251520" y="3033991"/>
          <a:ext cx="3810325" cy="2417539"/>
        </p:xfrm>
        <a:graphic>
          <a:graphicData uri="http://schemas.openxmlformats.org/drawingml/2006/table">
            <a:tbl>
              <a:tblPr/>
              <a:tblGrid>
                <a:gridCol w="982457"/>
                <a:gridCol w="1246631"/>
                <a:gridCol w="1581237"/>
              </a:tblGrid>
              <a:tr h="505808">
                <a:tc>
                  <a:txBody>
                    <a:bodyPr/>
                    <a:lstStyle/>
                    <a:p>
                      <a:pPr algn="ctr"/>
                      <a:endParaRPr lang="ja-JP" altLang="en-US" b="1" baseline="0" dirty="0">
                        <a:effectLst/>
                        <a:latin typeface="Arial" pitchFamily="34" charset="0"/>
                        <a:ea typeface="ＭＳ ゴシック" pitchFamily="49" charset="-128"/>
                      </a:endParaRP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 smtClean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原　水</a:t>
                      </a:r>
                      <a:endParaRPr lang="ja-JP" altLang="en-US" sz="2000" b="1" baseline="0" dirty="0">
                        <a:solidFill>
                          <a:srgbClr val="662900"/>
                        </a:solidFill>
                        <a:effectLst/>
                        <a:latin typeface="Arial" pitchFamily="34" charset="0"/>
                        <a:ea typeface="ＭＳ ゴシック" pitchFamily="49" charset="-128"/>
                      </a:endParaRP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生物処理水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ＰＨ</a:t>
                      </a:r>
                      <a:endParaRPr lang="en-US" sz="2000" b="1" baseline="0" dirty="0">
                        <a:solidFill>
                          <a:srgbClr val="662900"/>
                        </a:solidFill>
                        <a:effectLst/>
                        <a:latin typeface="Arial" pitchFamily="34" charset="0"/>
                        <a:ea typeface="ＭＳ ゴシック" pitchFamily="49" charset="-128"/>
                      </a:endParaRP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７．１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７．４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63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ＢＯＤ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３１０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４５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186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ＣＯＤ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１２０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４７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235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ＳＳ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１６０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５３</a:t>
                      </a:r>
                    </a:p>
                  </a:txBody>
                  <a:tcPr>
                    <a:lnL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8" cap="flat" cmpd="sng" algn="ctr">
                      <a:solidFill>
                        <a:srgbClr val="514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426950"/>
              </p:ext>
            </p:extLst>
          </p:nvPr>
        </p:nvGraphicFramePr>
        <p:xfrm>
          <a:off x="4303654" y="3031381"/>
          <a:ext cx="4588826" cy="2413843"/>
        </p:xfrm>
        <a:graphic>
          <a:graphicData uri="http://schemas.openxmlformats.org/drawingml/2006/table">
            <a:tbl>
              <a:tblPr/>
              <a:tblGrid>
                <a:gridCol w="1060434"/>
                <a:gridCol w="1684368"/>
                <a:gridCol w="1844024"/>
              </a:tblGrid>
              <a:tr h="541635">
                <a:tc>
                  <a:txBody>
                    <a:bodyPr/>
                    <a:lstStyle/>
                    <a:p>
                      <a:pPr algn="ctr"/>
                      <a:endParaRPr lang="ja-JP" altLang="en-US" b="1" baseline="0" dirty="0">
                        <a:effectLst/>
                        <a:latin typeface="Arial" pitchFamily="34" charset="0"/>
                        <a:ea typeface="ＭＳ ゴシック" pitchFamily="49" charset="-128"/>
                      </a:endParaRP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導入 </a:t>
                      </a:r>
                      <a:r>
                        <a:rPr lang="en-US" altLang="ja-JP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5 </a:t>
                      </a:r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日 後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導入 </a:t>
                      </a:r>
                      <a:r>
                        <a:rPr lang="en-US" altLang="ja-JP" sz="2000" b="1" baseline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1</a:t>
                      </a:r>
                      <a:r>
                        <a:rPr lang="ja-JP" altLang="en-US" sz="2000" b="1" baseline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ヶ月 後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ＰＨ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７．６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７．４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ＢＯＤ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３．７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２．６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ＣＯＤ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２０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７．９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ＳＳ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５２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baseline="0" dirty="0">
                          <a:solidFill>
                            <a:srgbClr val="662900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１０</a:t>
                      </a:r>
                    </a:p>
                  </a:txBody>
                  <a:tcPr>
                    <a:lnL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615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" name="_x80908840"/>
          <p:cNvSpPr>
            <a:spLocks noChangeArrowheads="1"/>
          </p:cNvSpPr>
          <p:nvPr/>
        </p:nvSpPr>
        <p:spPr bwMode="auto">
          <a:xfrm>
            <a:off x="4932040" y="2708920"/>
            <a:ext cx="2808312" cy="3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b="1" i="0" u="none" strike="noStrike" cap="none" normalizeH="0" dirty="0" smtClean="0">
                <a:ln>
                  <a:noFill/>
                </a:ln>
                <a:solidFill>
                  <a:srgbClr val="662900"/>
                </a:solidFill>
                <a:effectLst/>
                <a:latin typeface="Arial" pitchFamily="34" charset="0"/>
                <a:ea typeface="ＭＳ ゴシック" pitchFamily="49" charset="-128"/>
                <a:cs typeface="ＭＳ Ｐゴシック" pitchFamily="50" charset="-128"/>
              </a:rPr>
              <a:t>平成</a:t>
            </a:r>
            <a:r>
              <a:rPr kumimoji="1" lang="ja-JP" altLang="ja-JP" b="1" i="0" u="none" strike="noStrike" cap="none" normalizeH="0" dirty="0" smtClean="0">
                <a:ln>
                  <a:noFill/>
                </a:ln>
                <a:solidFill>
                  <a:srgbClr val="662900"/>
                </a:solidFill>
                <a:effectLst/>
                <a:latin typeface="Arial" pitchFamily="34" charset="0"/>
                <a:ea typeface="ＭＳ ゴシック" pitchFamily="49" charset="-128"/>
                <a:cs typeface="ＭＳ Ｐゴシック" pitchFamily="50" charset="-128"/>
              </a:rPr>
              <a:t>11</a:t>
            </a:r>
            <a:r>
              <a:rPr kumimoji="1" lang="ja-JP" b="1" i="0" u="none" strike="noStrike" cap="none" normalizeH="0" dirty="0" smtClean="0">
                <a:ln>
                  <a:noFill/>
                </a:ln>
                <a:solidFill>
                  <a:srgbClr val="662900"/>
                </a:solidFill>
                <a:effectLst/>
                <a:latin typeface="Arial" pitchFamily="34" charset="0"/>
                <a:ea typeface="ＭＳ ゴシック" pitchFamily="49" charset="-128"/>
                <a:cs typeface="ＭＳ Ｐゴシック" pitchFamily="50" charset="-128"/>
              </a:rPr>
              <a:t>年</a:t>
            </a:r>
            <a:r>
              <a:rPr kumimoji="1" lang="ja-JP" altLang="ja-JP" b="1" i="0" u="none" strike="noStrike" cap="none" normalizeH="0" dirty="0" smtClean="0">
                <a:ln>
                  <a:noFill/>
                </a:ln>
                <a:solidFill>
                  <a:srgbClr val="662900"/>
                </a:solidFill>
                <a:effectLst/>
                <a:latin typeface="Arial" pitchFamily="34" charset="0"/>
                <a:ea typeface="ＭＳ ゴシック" pitchFamily="49" charset="-128"/>
                <a:cs typeface="ＭＳ Ｐゴシック" pitchFamily="50" charset="-128"/>
              </a:rPr>
              <a:t>12</a:t>
            </a:r>
            <a:r>
              <a:rPr kumimoji="1" lang="ja-JP" b="1" i="0" u="none" strike="noStrike" cap="none" normalizeH="0" dirty="0" smtClean="0">
                <a:ln>
                  <a:noFill/>
                </a:ln>
                <a:solidFill>
                  <a:srgbClr val="662900"/>
                </a:solidFill>
                <a:effectLst/>
                <a:latin typeface="Arial" pitchFamily="34" charset="0"/>
                <a:ea typeface="ＭＳ ゴシック" pitchFamily="49" charset="-128"/>
                <a:cs typeface="ＭＳ Ｐゴシック" pitchFamily="50" charset="-128"/>
              </a:rPr>
              <a:t>月</a:t>
            </a:r>
            <a:r>
              <a:rPr kumimoji="1" lang="ja-JP" altLang="ja-JP" b="1" i="0" u="none" strike="noStrike" cap="none" normalizeH="0" dirty="0" smtClean="0">
                <a:ln>
                  <a:noFill/>
                </a:ln>
                <a:solidFill>
                  <a:srgbClr val="662900"/>
                </a:solidFill>
                <a:effectLst/>
                <a:latin typeface="Arial" pitchFamily="34" charset="0"/>
                <a:ea typeface="ＭＳ ゴシック" pitchFamily="49" charset="-128"/>
                <a:cs typeface="ＭＳ Ｐゴシック" pitchFamily="50" charset="-128"/>
              </a:rPr>
              <a:t>20</a:t>
            </a:r>
            <a:r>
              <a:rPr kumimoji="1" lang="ja-JP" b="1" i="0" u="none" strike="noStrike" cap="none" normalizeH="0" dirty="0" smtClean="0">
                <a:ln>
                  <a:noFill/>
                </a:ln>
                <a:solidFill>
                  <a:srgbClr val="662900"/>
                </a:solidFill>
                <a:effectLst/>
                <a:latin typeface="Arial" pitchFamily="34" charset="0"/>
                <a:ea typeface="ＭＳ ゴシック" pitchFamily="49" charset="-128"/>
                <a:cs typeface="ＭＳ Ｐゴシック" pitchFamily="50" charset="-128"/>
              </a:rPr>
              <a:t>日投入</a:t>
            </a:r>
            <a:endParaRPr kumimoji="1" lang="ja-JP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ＭＳ Ｐゴシック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3" name="_x80908840"/>
          <p:cNvSpPr>
            <a:spLocks noChangeArrowheads="1"/>
          </p:cNvSpPr>
          <p:nvPr/>
        </p:nvSpPr>
        <p:spPr bwMode="auto">
          <a:xfrm>
            <a:off x="7596337" y="2708920"/>
            <a:ext cx="1296144" cy="3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rgbClr val="662900"/>
                </a:solidFill>
                <a:effectLst/>
                <a:latin typeface="Arial" pitchFamily="34" charset="0"/>
                <a:ea typeface="ＭＳ Ｐゴシック" pitchFamily="50" charset="-128"/>
                <a:cs typeface="Arial" pitchFamily="34" charset="0"/>
              </a:rPr>
              <a:t>ｍｇ／Ｌ</a:t>
            </a:r>
            <a:endParaRPr kumimoji="1" 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22214" y="2020198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導入前水質</a:t>
            </a:r>
            <a:endParaRPr lang="ja-JP" altLang="en-US" dirty="0"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654662" y="2004018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導入後水質</a:t>
            </a:r>
            <a:endParaRPr lang="ja-JP" altLang="en-US" dirty="0"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6" name="メモ 15"/>
          <p:cNvSpPr/>
          <p:nvPr/>
        </p:nvSpPr>
        <p:spPr>
          <a:xfrm>
            <a:off x="539552" y="1864648"/>
            <a:ext cx="1512168" cy="648072"/>
          </a:xfrm>
          <a:prstGeom prst="foldedCorner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9" name="メモ 18"/>
          <p:cNvSpPr/>
          <p:nvPr/>
        </p:nvSpPr>
        <p:spPr>
          <a:xfrm>
            <a:off x="4572000" y="1880828"/>
            <a:ext cx="1512168" cy="648072"/>
          </a:xfrm>
          <a:prstGeom prst="foldedCorner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7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94" y="248122"/>
            <a:ext cx="8686800" cy="838200"/>
          </a:xfrm>
        </p:spPr>
        <p:txBody>
          <a:bodyPr>
            <a:noAutofit/>
          </a:bodyPr>
          <a:lstStyle/>
          <a:p>
            <a:r>
              <a:rPr lang="ja-JP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ja-JP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実証例</a:t>
            </a:r>
            <a:r>
              <a:rPr lang="ja-JP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２　下水道終末処理場　高度生物</a:t>
            </a: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処理</a:t>
            </a:r>
            <a:r>
              <a:rPr lang="en-US" altLang="ja-JP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/>
            </a:r>
            <a:br>
              <a:rPr lang="en-US" altLang="ja-JP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</a:b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</a:t>
            </a:r>
            <a:r>
              <a:rPr lang="en-US" altLang="ja-JP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                     </a:t>
            </a: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システム</a:t>
            </a:r>
            <a:r>
              <a:rPr lang="ja-JP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（ＣＮ浄化センター</a:t>
            </a:r>
            <a:r>
              <a:rPr lang="ja-JP" alt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ゴシック" pitchFamily="49" charset="-128"/>
              </a:rPr>
              <a:t>）</a:t>
            </a:r>
            <a:endParaRPr kumimoji="1" lang="ja-JP" alt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ゴシック" pitchFamily="49" charset="-128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667857"/>
              </p:ext>
            </p:extLst>
          </p:nvPr>
        </p:nvGraphicFramePr>
        <p:xfrm>
          <a:off x="395536" y="1268760"/>
          <a:ext cx="5586222" cy="1148080"/>
        </p:xfrm>
        <a:graphic>
          <a:graphicData uri="http://schemas.openxmlformats.org/drawingml/2006/table">
            <a:tbl>
              <a:tblPr/>
              <a:tblGrid>
                <a:gridCol w="1954911"/>
                <a:gridCol w="3631311"/>
              </a:tblGrid>
              <a:tr h="383667">
                <a:tc>
                  <a:txBody>
                    <a:bodyPr/>
                    <a:lstStyle/>
                    <a:p>
                      <a:r>
                        <a:rPr lang="ja-JP" altLang="en-US" sz="1600" b="1" dirty="0" smtClean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日処理量</a:t>
                      </a:r>
                      <a:endParaRPr lang="ja-JP" altLang="en-US" sz="1600" b="1" dirty="0">
                        <a:solidFill>
                          <a:srgbClr val="7F390F"/>
                        </a:solidFill>
                        <a:effectLst/>
                        <a:latin typeface="Arial" pitchFamily="34" charset="0"/>
                        <a:ea typeface="ＭＳ ゴシック" pitchFamily="49" charset="-128"/>
                      </a:endParaRP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60,000m</a:t>
                      </a:r>
                      <a:r>
                        <a:rPr lang="en-US" sz="1600" b="1" baseline="30000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3</a:t>
                      </a:r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/</a:t>
                      </a:r>
                      <a:r>
                        <a:rPr lang="ja-JP" alt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日</a:t>
                      </a: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73">
                <a:tc>
                  <a:txBody>
                    <a:bodyPr/>
                    <a:lstStyle/>
                    <a:p>
                      <a:r>
                        <a:rPr lang="zh-TW" alt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廃水処理時間</a:t>
                      </a: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24Hr</a:t>
                      </a: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540"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平均処理水量</a:t>
                      </a: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60,000m</a:t>
                      </a:r>
                      <a:r>
                        <a:rPr lang="en-US" sz="1600" b="1" baseline="30000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3</a:t>
                      </a:r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/</a:t>
                      </a:r>
                      <a:r>
                        <a:rPr lang="ja-JP" alt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日</a:t>
                      </a:r>
                      <a:r>
                        <a:rPr lang="en-US" altLang="ja-JP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÷24</a:t>
                      </a:r>
                      <a:r>
                        <a:rPr lang="en-US" sz="1600" b="1" dirty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Hr</a:t>
                      </a:r>
                      <a:r>
                        <a:rPr lang="en-US" sz="1600" b="1" dirty="0" smtClean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＝500m</a:t>
                      </a:r>
                      <a:r>
                        <a:rPr lang="en-US" sz="1600" b="1" baseline="30000" dirty="0" smtClean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3</a:t>
                      </a:r>
                      <a:r>
                        <a:rPr lang="en-US" sz="1600" b="1" dirty="0" smtClean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/</a:t>
                      </a:r>
                      <a:r>
                        <a:rPr lang="en-US" sz="1600" b="1" dirty="0" err="1" smtClean="0">
                          <a:solidFill>
                            <a:srgbClr val="7F390F"/>
                          </a:solidFill>
                          <a:effectLst/>
                          <a:latin typeface="Arial" pitchFamily="34" charset="0"/>
                          <a:ea typeface="ＭＳ ゴシック" pitchFamily="49" charset="-128"/>
                        </a:rPr>
                        <a:t>Hr</a:t>
                      </a:r>
                      <a:endParaRPr lang="en-US" sz="1600" b="1" dirty="0">
                        <a:solidFill>
                          <a:srgbClr val="7F390F"/>
                        </a:solidFill>
                        <a:effectLst/>
                        <a:latin typeface="Arial" pitchFamily="34" charset="0"/>
                        <a:ea typeface="ＭＳ ゴシック" pitchFamily="49" charset="-128"/>
                      </a:endParaRPr>
                    </a:p>
                  </a:txBody>
                  <a:tcPr>
                    <a:lnL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923" cap="flat" cmpd="sng" algn="ctr">
                      <a:solidFill>
                        <a:srgbClr val="364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0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2" name="Rectangle 3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4" name="Rectangle 3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379225" y="2449826"/>
            <a:ext cx="8274573" cy="4217825"/>
            <a:chOff x="379225" y="2499930"/>
            <a:chExt cx="8274573" cy="4217825"/>
          </a:xfrm>
        </p:grpSpPr>
        <p:pic>
          <p:nvPicPr>
            <p:cNvPr id="10242" name="_x58108056" descr="cif0001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25" y="2499930"/>
              <a:ext cx="1587500" cy="5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_x58108056" descr="cif000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499930"/>
              <a:ext cx="1384300" cy="78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_x58108056" descr="cif000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02" y="5895825"/>
              <a:ext cx="1384300" cy="78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_x58108056" descr="cif000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168" y="5930355"/>
              <a:ext cx="1384300" cy="78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_x58108056"/>
            <p:cNvSpPr>
              <a:spLocks noChangeArrowheads="1"/>
            </p:cNvSpPr>
            <p:nvPr/>
          </p:nvSpPr>
          <p:spPr bwMode="auto">
            <a:xfrm>
              <a:off x="2277126" y="5562408"/>
              <a:ext cx="1536452" cy="241300"/>
            </a:xfrm>
            <a:prstGeom prst="rect">
              <a:avLst/>
            </a:prstGeom>
            <a:solidFill>
              <a:srgbClr val="E0E5FA"/>
            </a:solidFill>
            <a:ln w="25400">
              <a:solidFill>
                <a:srgbClr val="88A1E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100" b="1" i="0" u="none" strike="noStrike" cap="none" normalizeH="0" baseline="0" dirty="0" smtClean="0">
                  <a:ln>
                    <a:noFill/>
                  </a:ln>
                  <a:solidFill>
                    <a:srgbClr val="662900"/>
                  </a:solidFill>
                  <a:effectLst/>
                  <a:latin typeface="HGP明朝E" pitchFamily="18" charset="-128"/>
                  <a:ea typeface="HGP明朝E" pitchFamily="18" charset="-128"/>
                  <a:cs typeface="ＭＳ Ｐゴシック" pitchFamily="50" charset="-128"/>
                </a:rPr>
                <a:t>脱水ケーキ搬出処分</a:t>
              </a:r>
              <a:endParaRPr kumimoji="1" lang="ja-JP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P明朝E" pitchFamily="18" charset="-128"/>
                <a:ea typeface="HGP明朝E" pitchFamily="18" charset="-128"/>
                <a:cs typeface="ＭＳ Ｐゴシック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291455" y="6139389"/>
              <a:ext cx="10807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HGP明朝E" pitchFamily="18" charset="-128"/>
                  <a:ea typeface="HGP明朝E" pitchFamily="18" charset="-128"/>
                </a:rPr>
                <a:t>汚　泥　槽</a:t>
              </a:r>
              <a:endParaRPr lang="ja-JP" altLang="en-US" sz="1600" b="1" dirty="0">
                <a:solidFill>
                  <a:srgbClr val="FF00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483143" y="6120248"/>
              <a:ext cx="10807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HGP明朝E" pitchFamily="18" charset="-128"/>
                  <a:ea typeface="HGP明朝E" pitchFamily="18" charset="-128"/>
                </a:rPr>
                <a:t>脱　水　機</a:t>
              </a:r>
              <a:endParaRPr lang="ja-JP" altLang="en-US" sz="1600" dirty="0">
                <a:solidFill>
                  <a:srgbClr val="FF00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973748" y="3838174"/>
              <a:ext cx="39845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原水流入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122009" y="3664219"/>
              <a:ext cx="342251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スクリ</a:t>
              </a:r>
              <a:r>
                <a:rPr lang="ja-JP" altLang="en-US" sz="14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｜</a:t>
              </a:r>
              <a:r>
                <a:rPr lang="ja-JP" altLang="en-US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ン</a:t>
              </a:r>
              <a:endParaRPr lang="ja-JP" altLang="en-US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3319701" y="3694996"/>
              <a:ext cx="355922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沈　砂　池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606451" y="3694996"/>
              <a:ext cx="37537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最初沈殿池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889550" y="3693746"/>
              <a:ext cx="42743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反　</a:t>
              </a:r>
              <a:r>
                <a:rPr lang="ja-JP" altLang="en-US" sz="16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　　</a:t>
              </a:r>
            </a:p>
            <a:p>
              <a:endParaRPr lang="ja-JP" altLang="en-US" sz="1600" b="1" dirty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endParaRPr>
            </a:p>
            <a:p>
              <a:r>
                <a:rPr lang="ja-JP" altLang="en-US" sz="16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応</a:t>
              </a:r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　</a:t>
              </a:r>
              <a:endParaRPr lang="ja-JP" altLang="en-US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endParaRPr>
            </a:p>
            <a:p>
              <a:endParaRPr lang="ja-JP" altLang="en-US" sz="1600" b="1" dirty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endParaRPr>
            </a:p>
            <a:p>
              <a:r>
                <a:rPr lang="ja-JP" altLang="en-US" sz="16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槽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7024405" y="3693746"/>
              <a:ext cx="43674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最終沈殿池</a:t>
              </a:r>
              <a:endParaRPr lang="ja-JP" altLang="en-US" sz="1600" dirty="0">
                <a:solidFill>
                  <a:srgbClr val="FF0000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569668" y="2569263"/>
              <a:ext cx="11432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b="1" dirty="0">
                  <a:solidFill>
                    <a:srgbClr val="FF0000"/>
                  </a:solidFill>
                  <a:latin typeface="HGP明朝E" pitchFamily="18" charset="-128"/>
                  <a:ea typeface="HGP明朝E" pitchFamily="18" charset="-128"/>
                </a:rPr>
                <a:t>活性剤</a:t>
              </a:r>
              <a:endParaRPr lang="ja-JP" altLang="en-US" dirty="0" smtClean="0">
                <a:solidFill>
                  <a:srgbClr val="FF00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  <a:p>
              <a:pPr algn="ctr"/>
              <a:r>
                <a:rPr lang="ja-JP" altLang="en-US" b="1" dirty="0" smtClean="0">
                  <a:solidFill>
                    <a:srgbClr val="FF0000"/>
                  </a:solidFill>
                  <a:latin typeface="HGP明朝E" pitchFamily="18" charset="-128"/>
                  <a:ea typeface="HGP明朝E" pitchFamily="18" charset="-128"/>
                </a:rPr>
                <a:t>ﾊﾟﾜｰｱｯﾌﾟ</a:t>
              </a:r>
              <a:endParaRPr lang="en-US" altLang="ja-JP" dirty="0">
                <a:solidFill>
                  <a:srgbClr val="FF00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99553" y="2569264"/>
              <a:ext cx="12314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  <a:latin typeface="HGP明朝E" pitchFamily="18" charset="-128"/>
                  <a:ea typeface="HGP明朝E" pitchFamily="18" charset="-128"/>
                </a:rPr>
                <a:t>処理フロー</a:t>
              </a:r>
              <a:endParaRPr lang="ja-JP" altLang="en-US" dirty="0">
                <a:solidFill>
                  <a:srgbClr val="FF0000"/>
                </a:solidFill>
                <a:effectLst/>
                <a:latin typeface="HGP明朝E" pitchFamily="18" charset="-128"/>
                <a:ea typeface="HGP明朝E" pitchFamily="18" charset="-128"/>
              </a:endParaRPr>
            </a:p>
          </p:txBody>
        </p:sp>
        <p:sp>
          <p:nvSpPr>
            <p:cNvPr id="29" name="_x58374808"/>
            <p:cNvSpPr>
              <a:spLocks noChangeShapeType="1"/>
            </p:cNvSpPr>
            <p:nvPr/>
          </p:nvSpPr>
          <p:spPr bwMode="auto">
            <a:xfrm>
              <a:off x="7242776" y="5205079"/>
              <a:ext cx="0" cy="422363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>
                <a:effectLst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8186239" y="3796519"/>
              <a:ext cx="4163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ja-JP" altLang="en-US" sz="1600" b="1" dirty="0" smtClean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放</a:t>
              </a:r>
            </a:p>
            <a:p>
              <a:pPr lvl="0"/>
              <a:endParaRPr lang="ja-JP" altLang="en-US" sz="1600" b="1" dirty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endParaRPr>
            </a:p>
            <a:p>
              <a:pPr lvl="0"/>
              <a:r>
                <a:rPr lang="ja-JP" altLang="en-US" sz="16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</a:rPr>
                <a:t>　　　　流</a:t>
              </a:r>
              <a:endParaRPr lang="ja-JP" altLang="en-US" sz="1600" dirty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33" name="_x58374808"/>
            <p:cNvSpPr>
              <a:spLocks noChangeShapeType="1"/>
            </p:cNvSpPr>
            <p:nvPr/>
          </p:nvSpPr>
          <p:spPr bwMode="auto">
            <a:xfrm>
              <a:off x="4231507" y="5604009"/>
              <a:ext cx="3011269" cy="23433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_x58374808"/>
            <p:cNvSpPr>
              <a:spLocks noChangeShapeType="1"/>
            </p:cNvSpPr>
            <p:nvPr/>
          </p:nvSpPr>
          <p:spPr bwMode="auto">
            <a:xfrm>
              <a:off x="4255935" y="4826460"/>
              <a:ext cx="0" cy="777549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_x58374808"/>
            <p:cNvSpPr>
              <a:spLocks noChangeShapeType="1"/>
            </p:cNvSpPr>
            <p:nvPr/>
          </p:nvSpPr>
          <p:spPr bwMode="auto">
            <a:xfrm>
              <a:off x="5641457" y="4826460"/>
              <a:ext cx="0" cy="800982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_x58374808"/>
            <p:cNvSpPr>
              <a:spLocks noChangeShapeType="1"/>
            </p:cNvSpPr>
            <p:nvPr/>
          </p:nvSpPr>
          <p:spPr bwMode="auto">
            <a:xfrm>
              <a:off x="5622156" y="4826460"/>
              <a:ext cx="246063" cy="0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_x58374808"/>
            <p:cNvSpPr>
              <a:spLocks noChangeShapeType="1"/>
            </p:cNvSpPr>
            <p:nvPr/>
          </p:nvSpPr>
          <p:spPr bwMode="auto">
            <a:xfrm>
              <a:off x="4236885" y="4826460"/>
              <a:ext cx="316065" cy="0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_x58374808"/>
            <p:cNvSpPr>
              <a:spLocks noChangeShapeType="1"/>
            </p:cNvSpPr>
            <p:nvPr/>
          </p:nvSpPr>
          <p:spPr bwMode="auto">
            <a:xfrm>
              <a:off x="5053531" y="4826460"/>
              <a:ext cx="261219" cy="0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_x58374808"/>
            <p:cNvSpPr>
              <a:spLocks noChangeShapeType="1"/>
            </p:cNvSpPr>
            <p:nvPr/>
          </p:nvSpPr>
          <p:spPr bwMode="auto">
            <a:xfrm flipH="1" flipV="1">
              <a:off x="3719094" y="6289525"/>
              <a:ext cx="1411759" cy="5978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_x58374808"/>
            <p:cNvSpPr>
              <a:spLocks noChangeShapeType="1"/>
            </p:cNvSpPr>
            <p:nvPr/>
          </p:nvSpPr>
          <p:spPr bwMode="auto">
            <a:xfrm>
              <a:off x="5299594" y="4798572"/>
              <a:ext cx="0" cy="359531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_x58374808"/>
            <p:cNvSpPr>
              <a:spLocks noChangeShapeType="1"/>
            </p:cNvSpPr>
            <p:nvPr/>
          </p:nvSpPr>
          <p:spPr bwMode="auto">
            <a:xfrm>
              <a:off x="5299594" y="5677061"/>
              <a:ext cx="0" cy="253294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円弧 45"/>
            <p:cNvSpPr/>
            <p:nvPr/>
          </p:nvSpPr>
          <p:spPr>
            <a:xfrm rot="5249222">
              <a:off x="5043204" y="5211089"/>
              <a:ext cx="531108" cy="370977"/>
            </a:xfrm>
            <a:prstGeom prst="arc">
              <a:avLst>
                <a:gd name="adj1" fmla="val 10673439"/>
                <a:gd name="adj2" fmla="val 545865"/>
              </a:avLst>
            </a:prstGeom>
            <a:ln w="412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B050"/>
                </a:solidFill>
              </a:endParaRPr>
            </a:p>
          </p:txBody>
        </p:sp>
        <p:pic>
          <p:nvPicPr>
            <p:cNvPr id="57" name="_x58374808" descr="cif000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199" y="3505024"/>
              <a:ext cx="53248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_x58374808" descr="cif000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231" y="3533539"/>
              <a:ext cx="661035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_x58374808" descr="cif000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53" y="3497945"/>
              <a:ext cx="4064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_x58374808" descr="cif000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977" y="3542519"/>
              <a:ext cx="737763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_x58374808" descr="cif000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698" y="3552597"/>
              <a:ext cx="776174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_x58374808" descr="cif000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978" y="3557002"/>
              <a:ext cx="57512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_x58374808" descr="cif000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888" y="3582516"/>
              <a:ext cx="64312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フローチャート : 定義済み処理 47"/>
            <p:cNvSpPr/>
            <p:nvPr/>
          </p:nvSpPr>
          <p:spPr>
            <a:xfrm>
              <a:off x="932517" y="3539130"/>
              <a:ext cx="518790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フローチャート : 定義済み処理 65"/>
            <p:cNvSpPr/>
            <p:nvPr/>
          </p:nvSpPr>
          <p:spPr>
            <a:xfrm>
              <a:off x="2048679" y="3534669"/>
              <a:ext cx="518790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ローチャート : 定義済み処理 66"/>
            <p:cNvSpPr/>
            <p:nvPr/>
          </p:nvSpPr>
          <p:spPr>
            <a:xfrm>
              <a:off x="3238267" y="3550373"/>
              <a:ext cx="518790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フローチャート : 定義済み処理 67"/>
            <p:cNvSpPr/>
            <p:nvPr/>
          </p:nvSpPr>
          <p:spPr>
            <a:xfrm>
              <a:off x="4534741" y="3539130"/>
              <a:ext cx="518790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ローチャート : 定義済み処理 68"/>
            <p:cNvSpPr/>
            <p:nvPr/>
          </p:nvSpPr>
          <p:spPr>
            <a:xfrm>
              <a:off x="5843872" y="3558020"/>
              <a:ext cx="518790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ローチャート : 定義済み処理 69"/>
            <p:cNvSpPr/>
            <p:nvPr/>
          </p:nvSpPr>
          <p:spPr>
            <a:xfrm>
              <a:off x="6973098" y="3552597"/>
              <a:ext cx="518790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フローチャート : 定義済み処理 70"/>
            <p:cNvSpPr/>
            <p:nvPr/>
          </p:nvSpPr>
          <p:spPr>
            <a:xfrm>
              <a:off x="8135008" y="3550373"/>
              <a:ext cx="518790" cy="1665950"/>
            </a:xfrm>
            <a:prstGeom prst="flowChartPredefinedProcess">
              <a:avLst/>
            </a:prstGeom>
            <a:solidFill>
              <a:srgbClr val="0070C0">
                <a:alpha val="23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_x58374808"/>
            <p:cNvSpPr>
              <a:spLocks noChangeShapeType="1"/>
            </p:cNvSpPr>
            <p:nvPr/>
          </p:nvSpPr>
          <p:spPr bwMode="auto">
            <a:xfrm>
              <a:off x="6105971" y="3287330"/>
              <a:ext cx="0" cy="269672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00" y="6372000"/>
            <a:ext cx="2454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タイトル 1"/>
          <p:cNvSpPr txBox="1">
            <a:spLocks/>
          </p:cNvSpPr>
          <p:nvPr/>
        </p:nvSpPr>
        <p:spPr>
          <a:xfrm>
            <a:off x="4067944" y="6328800"/>
            <a:ext cx="442392" cy="36117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</a:br>
            <a:r>
              <a:rPr lang="en-US" altLang="ja-JP" sz="1800" dirty="0" smtClean="0">
                <a:solidFill>
                  <a:schemeClr val="tx1"/>
                </a:solidFill>
                <a:effectLst/>
                <a:latin typeface="Arial" pitchFamily="34" charset="0"/>
                <a:ea typeface="ＭＳ ゴシック" pitchFamily="49" charset="-128"/>
                <a:cs typeface="Arial" pitchFamily="34" charset="0"/>
              </a:rPr>
              <a:t>8</a:t>
            </a:r>
            <a:endParaRPr lang="ja-JP" altLang="en-US" sz="1800" dirty="0"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53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リゾート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995</TotalTime>
  <Words>675</Words>
  <Application>Microsoft Office PowerPoint</Application>
  <PresentationFormat>画面に合わせる (4:3)</PresentationFormat>
  <Paragraphs>335</Paragraphs>
  <Slides>17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9" baseType="lpstr">
      <vt:lpstr>AR P丸ゴシック体E</vt:lpstr>
      <vt:lpstr>ＤＦＧ新細丸ゴシック体</vt:lpstr>
      <vt:lpstr>HGP明朝E</vt:lpstr>
      <vt:lpstr>ＭＳ Ｐゴシック</vt:lpstr>
      <vt:lpstr>ＭＳ ゴシック</vt:lpstr>
      <vt:lpstr>ＭＳ 明朝</vt:lpstr>
      <vt:lpstr>新細明體</vt:lpstr>
      <vt:lpstr>Arial</vt:lpstr>
      <vt:lpstr>Calibri</vt:lpstr>
      <vt:lpstr>Constantia</vt:lpstr>
      <vt:lpstr>Wingdings 2</vt:lpstr>
      <vt:lpstr>リゾート</vt:lpstr>
      <vt:lpstr>PowerPoint プレゼンテーション</vt:lpstr>
      <vt:lpstr>1. バチルス属細菌とは</vt:lpstr>
      <vt:lpstr> 2 . BBSの特徴（バチルスバイオシステム）</vt:lpstr>
      <vt:lpstr> 3. バチルス菌の優占化による                    汚水処理</vt:lpstr>
      <vt:lpstr> 4. BBS導入の効果</vt:lpstr>
      <vt:lpstr>5.　実証例１　無機･有機混合廃水処理 　     バイオシステム(茨城県顔料系廃水)(既設改善)</vt:lpstr>
      <vt:lpstr> 　 導入結果</vt:lpstr>
      <vt:lpstr> BBS導入前後の放流水質</vt:lpstr>
      <vt:lpstr> 実証例２　下水道終末処理場　高度生物処理                       システム（ＣＮ浄化センター）</vt:lpstr>
      <vt:lpstr> 導入風景 CN浄化センターでの導入風景 H15.4</vt:lpstr>
      <vt:lpstr> 　　 導入結果</vt:lpstr>
      <vt:lpstr> BBS導入前後の放流水質等</vt:lpstr>
      <vt:lpstr> 6. ＢＢＳと           標準活性汚泥法との比較</vt:lpstr>
      <vt:lpstr>PowerPoint プレゼンテーション</vt:lpstr>
      <vt:lpstr>PowerPoint プレゼンテーション</vt:lpstr>
      <vt:lpstr> 7. 適用範囲</vt:lpstr>
      <vt:lpstr>PowerPoint プレゼンテーション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SHIN MAKOTO</dc:creator>
  <cp:lastModifiedBy>kumada</cp:lastModifiedBy>
  <cp:revision>110</cp:revision>
  <cp:lastPrinted>2018-11-19T23:44:57Z</cp:lastPrinted>
  <dcterms:created xsi:type="dcterms:W3CDTF">2012-03-09T00:17:59Z</dcterms:created>
  <dcterms:modified xsi:type="dcterms:W3CDTF">2018-11-19T23:45:45Z</dcterms:modified>
</cp:coreProperties>
</file>